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708" r:id="rId2"/>
    <p:sldMasterId id="2147483722" r:id="rId3"/>
    <p:sldMasterId id="2147483735" r:id="rId4"/>
    <p:sldMasterId id="2147483748" r:id="rId5"/>
    <p:sldMasterId id="2147483761" r:id="rId6"/>
  </p:sldMasterIdLst>
  <p:notesMasterIdLst>
    <p:notesMasterId r:id="rId34"/>
  </p:notesMasterIdLst>
  <p:handoutMasterIdLst>
    <p:handoutMasterId r:id="rId35"/>
  </p:handoutMasterIdLst>
  <p:sldIdLst>
    <p:sldId id="367" r:id="rId7"/>
    <p:sldId id="426" r:id="rId8"/>
    <p:sldId id="376" r:id="rId9"/>
    <p:sldId id="377" r:id="rId10"/>
    <p:sldId id="378" r:id="rId11"/>
    <p:sldId id="405" r:id="rId12"/>
    <p:sldId id="408" r:id="rId13"/>
    <p:sldId id="410" r:id="rId14"/>
    <p:sldId id="411" r:id="rId15"/>
    <p:sldId id="412" r:id="rId16"/>
    <p:sldId id="413" r:id="rId17"/>
    <p:sldId id="409" r:id="rId18"/>
    <p:sldId id="414" r:id="rId19"/>
    <p:sldId id="416" r:id="rId20"/>
    <p:sldId id="427" r:id="rId21"/>
    <p:sldId id="406" r:id="rId22"/>
    <p:sldId id="418" r:id="rId23"/>
    <p:sldId id="419" r:id="rId24"/>
    <p:sldId id="420" r:id="rId25"/>
    <p:sldId id="421" r:id="rId26"/>
    <p:sldId id="422" r:id="rId27"/>
    <p:sldId id="429" r:id="rId28"/>
    <p:sldId id="423" r:id="rId29"/>
    <p:sldId id="425" r:id="rId30"/>
    <p:sldId id="428" r:id="rId31"/>
    <p:sldId id="370" r:id="rId32"/>
    <p:sldId id="381" r:id="rId33"/>
  </p:sldIdLst>
  <p:sldSz cx="6858000" cy="5143500"/>
  <p:notesSz cx="6807200" cy="9939338"/>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8" userDrawn="1">
          <p15:clr>
            <a:srgbClr val="A4A3A4"/>
          </p15:clr>
        </p15:guide>
        <p15:guide id="2" pos="17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A4FA"/>
    <a:srgbClr val="EC7EDF"/>
    <a:srgbClr val="00CC00"/>
    <a:srgbClr val="CCFF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1" autoAdjust="0"/>
    <p:restoredTop sz="70581" autoAdjust="0"/>
  </p:normalViewPr>
  <p:slideViewPr>
    <p:cSldViewPr>
      <p:cViewPr varScale="1">
        <p:scale>
          <a:sx n="107" d="100"/>
          <a:sy n="107" d="100"/>
        </p:scale>
        <p:origin x="2568" y="102"/>
      </p:cViewPr>
      <p:guideLst>
        <p:guide orient="horz" pos="1668"/>
        <p:guide pos="1764"/>
      </p:guideLst>
    </p:cSldViewPr>
  </p:slideViewPr>
  <p:outlineViewPr>
    <p:cViewPr>
      <p:scale>
        <a:sx n="33" d="100"/>
        <a:sy n="33" d="100"/>
      </p:scale>
      <p:origin x="0" y="2436"/>
    </p:cViewPr>
  </p:outlineViewPr>
  <p:notesTextViewPr>
    <p:cViewPr>
      <p:scale>
        <a:sx n="3" d="2"/>
        <a:sy n="3" d="2"/>
      </p:scale>
      <p:origin x="0" y="0"/>
    </p:cViewPr>
  </p:notesTextViewPr>
  <p:sorterViewPr>
    <p:cViewPr>
      <p:scale>
        <a:sx n="100" d="100"/>
        <a:sy n="100" d="100"/>
      </p:scale>
      <p:origin x="0" y="655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sz="quarter" idx="1"/>
          </p:nvPr>
        </p:nvSpPr>
        <p:spPr>
          <a:xfrm>
            <a:off x="3855838" y="0"/>
            <a:ext cx="2949787" cy="498693"/>
          </a:xfrm>
          <a:prstGeom prst="rect">
            <a:avLst/>
          </a:prstGeom>
        </p:spPr>
        <p:txBody>
          <a:bodyPr vert="horz" lIns="91440" tIns="45720" rIns="91440" bIns="45720" rtlCol="0"/>
          <a:lstStyle>
            <a:lvl1pPr algn="r">
              <a:defRPr sz="1200"/>
            </a:lvl1pPr>
          </a:lstStyle>
          <a:p>
            <a:fld id="{252F3FB7-1ACF-4F28-AB42-01BBC913506C}" type="datetimeFigureOut">
              <a:rPr lang="en-NZ" smtClean="0"/>
              <a:t>28/05/2019</a:t>
            </a:fld>
            <a:endParaRPr lang="en-NZ"/>
          </a:p>
        </p:txBody>
      </p:sp>
      <p:sp>
        <p:nvSpPr>
          <p:cNvPr id="4" name="Footer Placeholder 3"/>
          <p:cNvSpPr>
            <a:spLocks noGrp="1"/>
          </p:cNvSpPr>
          <p:nvPr>
            <p:ph type="ftr" sz="quarter" idx="2"/>
          </p:nvPr>
        </p:nvSpPr>
        <p:spPr>
          <a:xfrm>
            <a:off x="0" y="9440647"/>
            <a:ext cx="2949787" cy="498692"/>
          </a:xfrm>
          <a:prstGeom prst="rect">
            <a:avLst/>
          </a:prstGeom>
        </p:spPr>
        <p:txBody>
          <a:bodyPr vert="horz" lIns="91440" tIns="45720" rIns="91440" bIns="45720" rtlCol="0" anchor="b"/>
          <a:lstStyle>
            <a:lvl1pPr algn="l">
              <a:defRPr sz="1200"/>
            </a:lvl1pPr>
          </a:lstStyle>
          <a:p>
            <a:endParaRPr lang="en-NZ"/>
          </a:p>
        </p:txBody>
      </p:sp>
      <p:sp>
        <p:nvSpPr>
          <p:cNvPr id="5" name="Slide Number Placeholder 4"/>
          <p:cNvSpPr>
            <a:spLocks noGrp="1"/>
          </p:cNvSpPr>
          <p:nvPr>
            <p:ph type="sldNum" sz="quarter" idx="3"/>
          </p:nvPr>
        </p:nvSpPr>
        <p:spPr>
          <a:xfrm>
            <a:off x="3855838" y="9440647"/>
            <a:ext cx="2949787" cy="498692"/>
          </a:xfrm>
          <a:prstGeom prst="rect">
            <a:avLst/>
          </a:prstGeom>
        </p:spPr>
        <p:txBody>
          <a:bodyPr vert="horz" lIns="91440" tIns="45720" rIns="91440" bIns="45720" rtlCol="0" anchor="b"/>
          <a:lstStyle>
            <a:lvl1pPr algn="r">
              <a:defRPr sz="1200"/>
            </a:lvl1pPr>
          </a:lstStyle>
          <a:p>
            <a:fld id="{82FDD79E-86A2-4164-A673-04457F919110}" type="slidenum">
              <a:rPr lang="en-NZ" smtClean="0"/>
              <a:t>‹#›</a:t>
            </a:fld>
            <a:endParaRPr lang="en-NZ"/>
          </a:p>
        </p:txBody>
      </p:sp>
    </p:spTree>
    <p:extLst>
      <p:ext uri="{BB962C8B-B14F-4D97-AF65-F5344CB8AC3E}">
        <p14:creationId xmlns:p14="http://schemas.microsoft.com/office/powerpoint/2010/main" val="1340679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787" cy="4969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5838" y="0"/>
            <a:ext cx="2949787" cy="496967"/>
          </a:xfrm>
          <a:prstGeom prst="rect">
            <a:avLst/>
          </a:prstGeom>
        </p:spPr>
        <p:txBody>
          <a:bodyPr vert="horz" lIns="91440" tIns="45720" rIns="91440" bIns="45720" rtlCol="0"/>
          <a:lstStyle>
            <a:lvl1pPr algn="r">
              <a:defRPr sz="1200"/>
            </a:lvl1pPr>
          </a:lstStyle>
          <a:p>
            <a:fld id="{9608008F-8C0F-4F63-86DC-E7B67385E4BD}" type="datetimeFigureOut">
              <a:rPr lang="en-US" smtClean="0"/>
              <a:pPr/>
              <a:t>5/28/2019</a:t>
            </a:fld>
            <a:endParaRPr lang="en-US"/>
          </a:p>
        </p:txBody>
      </p:sp>
      <p:sp>
        <p:nvSpPr>
          <p:cNvPr id="4" name="Slide Image Placeholder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40646"/>
            <a:ext cx="2949787" cy="49696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5838" y="9440646"/>
            <a:ext cx="2949787" cy="496967"/>
          </a:xfrm>
          <a:prstGeom prst="rect">
            <a:avLst/>
          </a:prstGeom>
        </p:spPr>
        <p:txBody>
          <a:bodyPr vert="horz" lIns="91440" tIns="45720" rIns="91440" bIns="45720" rtlCol="0" anchor="b"/>
          <a:lstStyle>
            <a:lvl1pPr algn="r">
              <a:defRPr sz="1200"/>
            </a:lvl1pPr>
          </a:lstStyle>
          <a:p>
            <a:fld id="{8FF38DAD-5F37-4EA5-A798-26ED1E453939}" type="slidenum">
              <a:rPr lang="en-US" smtClean="0"/>
              <a:pPr/>
              <a:t>‹#›</a:t>
            </a:fld>
            <a:endParaRPr lang="en-US"/>
          </a:p>
        </p:txBody>
      </p:sp>
    </p:spTree>
    <p:extLst>
      <p:ext uri="{BB962C8B-B14F-4D97-AF65-F5344CB8AC3E}">
        <p14:creationId xmlns:p14="http://schemas.microsoft.com/office/powerpoint/2010/main" val="2403612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0" y="746125"/>
            <a:ext cx="4965700" cy="3725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FF38DAD-5F37-4EA5-A798-26ED1E453939}" type="slidenum">
              <a:rPr lang="en-US" smtClean="0"/>
              <a:pPr/>
              <a:t>1</a:t>
            </a:fld>
            <a:endParaRPr lang="en-US"/>
          </a:p>
        </p:txBody>
      </p:sp>
    </p:spTree>
    <p:extLst>
      <p:ext uri="{BB962C8B-B14F-4D97-AF65-F5344CB8AC3E}">
        <p14:creationId xmlns:p14="http://schemas.microsoft.com/office/powerpoint/2010/main" val="2861760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 is quite a broad setting, which can apply to a wide variety of tasks. Here are a few examples :</a:t>
            </a:r>
          </a:p>
          <a:p>
            <a:pPr marL="228600" lvl="0" indent="-228600">
              <a:buAutoNum type="alphaLcPeriod"/>
            </a:pPr>
            <a:r>
              <a:rPr lang="en-NZ" dirty="0" smtClean="0"/>
              <a:t>The agent can be the program controlling a walking robot. In this case, the environment is the real world, the agent observes the environment through a set of sensors such as cameras and touch sensors, and its actions consist of sending signals to activate motors. It may be programmed to get positive rewards whenever it approaches the target destination, and negative rewards whenever it wastes time, goes in the wrong direction, or falls down.</a:t>
            </a:r>
          </a:p>
          <a:p>
            <a:pPr marL="228600" lvl="0" indent="-228600">
              <a:buAutoNum type="alphaLcPeriod"/>
            </a:pPr>
            <a:r>
              <a:rPr lang="en-NZ" dirty="0" smtClean="0"/>
              <a:t>The agent can be the program controlling Ms. Pac-Man. In this case, the environment is a simulation of the Atari game, the actions are the nine possible joystick positions (upper left, down, </a:t>
            </a:r>
            <a:r>
              <a:rPr lang="en-NZ" dirty="0" err="1" smtClean="0"/>
              <a:t>center</a:t>
            </a:r>
            <a:r>
              <a:rPr lang="en-NZ" dirty="0" smtClean="0"/>
              <a:t>, and so on), the observations are screenshots, and the rewards are just the game points. </a:t>
            </a:r>
          </a:p>
          <a:p>
            <a:pPr marL="228600" lvl="0" indent="-228600">
              <a:buAutoNum type="alphaLcPeriod"/>
            </a:pPr>
            <a:r>
              <a:rPr lang="en-NZ" dirty="0" smtClean="0"/>
              <a:t>Similarly, the agent can be the program playing a board game such as the game of Go.</a:t>
            </a:r>
          </a:p>
          <a:p>
            <a:pPr marL="228600" lvl="0" indent="-228600">
              <a:buAutoNum type="alphaLcPeriod"/>
            </a:pPr>
            <a:r>
              <a:rPr lang="en-NZ" dirty="0" smtClean="0"/>
              <a:t>The agent does not have to control a physically (or virtually) moving thing. For example, it can be a smart thermostat, getting rewards whenever it is close to the target temperature and saves energy, and negative rewards when humans need to tweak the temperature, so the agent must learn to anticipate human needs.</a:t>
            </a:r>
          </a:p>
          <a:p>
            <a:pPr marL="228600" lvl="0" indent="-228600">
              <a:buAutoNum type="alphaLcPeriod"/>
            </a:pPr>
            <a:r>
              <a:rPr lang="en-NZ" dirty="0" smtClean="0"/>
              <a:t>The agent can observe stock market prices and decide how much to buy or sell every second. Rewards are obviously the monetary gains and losses.</a:t>
            </a:r>
            <a:endParaRPr lang="en-NZ"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4</a:t>
            </a:fld>
            <a:endParaRPr lang="en-US"/>
          </a:p>
        </p:txBody>
      </p:sp>
    </p:spTree>
    <p:extLst>
      <p:ext uri="{BB962C8B-B14F-4D97-AF65-F5344CB8AC3E}">
        <p14:creationId xmlns:p14="http://schemas.microsoft.com/office/powerpoint/2010/main" val="5752537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8</a:t>
            </a:fld>
            <a:endParaRPr lang="en-US"/>
          </a:p>
        </p:txBody>
      </p:sp>
    </p:spTree>
    <p:extLst>
      <p:ext uri="{BB962C8B-B14F-4D97-AF65-F5344CB8AC3E}">
        <p14:creationId xmlns:p14="http://schemas.microsoft.com/office/powerpoint/2010/main" val="2881031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NZ" dirty="0" smtClean="0"/>
              <a:t>When in state 4, an action of 0 will keep the agent in step 4 and give the agent a 10 reward. Not only that, the environment allows this to be done repeatedly, as long as it doesn’t produce an unlucky “flip”, which would send the agent back to state 0 – the beginning of the chain.</a:t>
            </a:r>
            <a:endParaRPr lang="en-NZ"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10</a:t>
            </a:fld>
            <a:endParaRPr lang="en-US"/>
          </a:p>
        </p:txBody>
      </p:sp>
    </p:spTree>
    <p:extLst>
      <p:ext uri="{BB962C8B-B14F-4D97-AF65-F5344CB8AC3E}">
        <p14:creationId xmlns:p14="http://schemas.microsoft.com/office/powerpoint/2010/main" val="3044762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smtClean="0">
                <a:solidFill>
                  <a:schemeClr val="tx1"/>
                </a:solidFill>
                <a:effectLst/>
                <a:latin typeface="+mn-lt"/>
                <a:ea typeface="+mn-ea"/>
                <a:cs typeface="+mn-cs"/>
              </a:rPr>
              <a:t>Controls included measures of the child’s socioeconomic status, intelligence, personality, and </a:t>
            </a:r>
            <a:r>
              <a:rPr lang="en-NZ" sz="1200" b="0" i="0" kern="1200" dirty="0" err="1" smtClean="0">
                <a:solidFill>
                  <a:schemeClr val="tx1"/>
                </a:solidFill>
                <a:effectLst/>
                <a:latin typeface="+mn-lt"/>
                <a:ea typeface="+mn-ea"/>
                <a:cs typeface="+mn-cs"/>
              </a:rPr>
              <a:t>behavior</a:t>
            </a:r>
            <a:r>
              <a:rPr lang="en-NZ" sz="1200" b="0" i="0" kern="1200" dirty="0" smtClean="0">
                <a:solidFill>
                  <a:schemeClr val="tx1"/>
                </a:solidFill>
                <a:effectLst/>
                <a:latin typeface="+mn-lt"/>
                <a:ea typeface="+mn-ea"/>
                <a:cs typeface="+mn-cs"/>
              </a:rPr>
              <a:t> problems</a:t>
            </a:r>
            <a:endParaRPr lang="en-NZ"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15</a:t>
            </a:fld>
            <a:endParaRPr lang="en-US"/>
          </a:p>
        </p:txBody>
      </p:sp>
    </p:spTree>
    <p:extLst>
      <p:ext uri="{BB962C8B-B14F-4D97-AF65-F5344CB8AC3E}">
        <p14:creationId xmlns:p14="http://schemas.microsoft.com/office/powerpoint/2010/main" val="3129903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21</a:t>
            </a:fld>
            <a:endParaRPr lang="en-US"/>
          </a:p>
        </p:txBody>
      </p:sp>
    </p:spTree>
    <p:extLst>
      <p:ext uri="{BB962C8B-B14F-4D97-AF65-F5344CB8AC3E}">
        <p14:creationId xmlns:p14="http://schemas.microsoft.com/office/powerpoint/2010/main" val="1499060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NZ" dirty="0"/>
          </a:p>
        </p:txBody>
      </p:sp>
      <p:sp>
        <p:nvSpPr>
          <p:cNvPr id="4" name="Slide Number Placeholder 3"/>
          <p:cNvSpPr>
            <a:spLocks noGrp="1"/>
          </p:cNvSpPr>
          <p:nvPr>
            <p:ph type="sldNum" sz="quarter" idx="10"/>
          </p:nvPr>
        </p:nvSpPr>
        <p:spPr/>
        <p:txBody>
          <a:bodyPr/>
          <a:lstStyle/>
          <a:p>
            <a:fld id="{8FF38DAD-5F37-4EA5-A798-26ED1E453939}" type="slidenum">
              <a:rPr lang="en-US" smtClean="0"/>
              <a:pPr/>
              <a:t>24</a:t>
            </a:fld>
            <a:endParaRPr lang="en-US"/>
          </a:p>
        </p:txBody>
      </p:sp>
    </p:spTree>
    <p:extLst>
      <p:ext uri="{BB962C8B-B14F-4D97-AF65-F5344CB8AC3E}">
        <p14:creationId xmlns:p14="http://schemas.microsoft.com/office/powerpoint/2010/main" val="126806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0"/>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774292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6306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79"/>
            <a:ext cx="451485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09306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1686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0"/>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46516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77041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86441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65731619"/>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131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6155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18319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6553200" cy="460771"/>
          </a:xfrm>
        </p:spPr>
        <p:txBody>
          <a:bodyPr/>
          <a:lstStyle/>
          <a:p>
            <a:r>
              <a:rPr lang="en-US" smtClean="0"/>
              <a:t>Click to edit Master title style</a:t>
            </a:r>
            <a:endParaRPr lang="en-US"/>
          </a:p>
        </p:txBody>
      </p:sp>
      <p:sp>
        <p:nvSpPr>
          <p:cNvPr id="3" name="Content Placeholder 2"/>
          <p:cNvSpPr>
            <a:spLocks noGrp="1"/>
          </p:cNvSpPr>
          <p:nvPr>
            <p:ph idx="1"/>
          </p:nvPr>
        </p:nvSpPr>
        <p:spPr>
          <a:xfrm>
            <a:off x="152400" y="666750"/>
            <a:ext cx="6553200" cy="4267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160391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64515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41441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72460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79"/>
            <a:ext cx="451485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0806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0"/>
            <a:ext cx="5829300" cy="1102519"/>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a:prstGeom prst="rect">
            <a:avLst/>
          </a:prstGeo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40196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56165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a:prstGeom prst="rect">
            <a:avLst/>
          </a:prstGeo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a:prstGeom prst="rect">
            <a:avLst/>
          </a:prstGeo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661860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9"/>
            <a:ext cx="61722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472"/>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472"/>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3331769"/>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9"/>
            <a:ext cx="6172200" cy="85725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141"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141" cy="2963466"/>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1335"/>
            <a:ext cx="3031331" cy="47982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156"/>
            <a:ext cx="3031331" cy="2963466"/>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9383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9"/>
            <a:ext cx="6172200" cy="85725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36761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48567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716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a:prstGeom prst="rect">
            <a:avLst/>
          </a:prstGeo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04789"/>
            <a:ext cx="3833813" cy="438983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7"/>
            <a:ext cx="2256235" cy="351829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17523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054"/>
          </a:xfrm>
          <a:prstGeom prst="rect">
            <a:avLst/>
          </a:prstGeo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344216" y="4025504"/>
            <a:ext cx="4114800" cy="603647"/>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84239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9"/>
            <a:ext cx="6172200" cy="85725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1200151"/>
            <a:ext cx="6172200" cy="339447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70839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79"/>
            <a:ext cx="451485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39593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2900" y="205979"/>
            <a:ext cx="61722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42900" y="1200151"/>
            <a:ext cx="61722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05614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0"/>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618040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5290355"/>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365788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7790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117507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24269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9970825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23869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01339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64267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6138332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79"/>
            <a:ext cx="451485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80448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0"/>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4473656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6963780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442945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641991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375692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3950048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88982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654912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2886278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4036586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7289200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79"/>
            <a:ext cx="451485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434590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20"/>
            <a:ext cx="58293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515470249"/>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8969901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93298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82126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3983829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08960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7289136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124344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5303058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38896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5197435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5979"/>
            <a:ext cx="451485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525472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933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7"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658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4415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image" Target="../media/image1.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167633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721" r:id="rId12"/>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7029450" y="666750"/>
            <a:ext cx="1016625" cy="415498"/>
          </a:xfrm>
          <a:prstGeom prst="rect">
            <a:avLst/>
          </a:prstGeom>
          <a:noFill/>
        </p:spPr>
        <p:txBody>
          <a:bodyPr wrap="none" rtlCol="0">
            <a:spAutoFit/>
          </a:bodyPr>
          <a:lstStyle/>
          <a:p>
            <a:r>
              <a:rPr lang="en-US" sz="1050" dirty="0" smtClean="0">
                <a:solidFill>
                  <a:prstClr val="black"/>
                </a:solidFill>
              </a:rPr>
              <a:t>Template</a:t>
            </a:r>
          </a:p>
          <a:p>
            <a:r>
              <a:rPr lang="en-US" sz="1050" dirty="0" smtClean="0">
                <a:solidFill>
                  <a:prstClr val="black"/>
                </a:solidFill>
              </a:rPr>
              <a:t>vertLeftWhite2</a:t>
            </a:r>
            <a:endParaRPr lang="en-US" sz="1050" dirty="0">
              <a:solidFill>
                <a:prstClr val="black"/>
              </a:solidFill>
            </a:endParaRPr>
          </a:p>
        </p:txBody>
      </p:sp>
      <p:pic>
        <p:nvPicPr>
          <p:cNvPr id="13"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85801" y="3291840"/>
            <a:ext cx="190853"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85801" y="2834640"/>
            <a:ext cx="190853"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85801" y="3749040"/>
            <a:ext cx="190853"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685801" y="4206240"/>
            <a:ext cx="190853"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48564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12" name="TextBox 11"/>
          <p:cNvSpPr txBox="1"/>
          <p:nvPr userDrawn="1"/>
        </p:nvSpPr>
        <p:spPr>
          <a:xfrm>
            <a:off x="7029449" y="666750"/>
            <a:ext cx="1072730" cy="1223412"/>
          </a:xfrm>
          <a:prstGeom prst="rect">
            <a:avLst/>
          </a:prstGeom>
          <a:noFill/>
        </p:spPr>
        <p:txBody>
          <a:bodyPr wrap="none" rtlCol="0">
            <a:spAutoFit/>
          </a:bodyPr>
          <a:lstStyle/>
          <a:p>
            <a:r>
              <a:rPr lang="en-US" sz="1050" dirty="0" smtClean="0">
                <a:solidFill>
                  <a:prstClr val="black"/>
                </a:solidFill>
              </a:rPr>
              <a:t>Template</a:t>
            </a:r>
          </a:p>
          <a:p>
            <a:r>
              <a:rPr lang="en-US" sz="1050" dirty="0" smtClean="0">
                <a:solidFill>
                  <a:prstClr val="black"/>
                </a:solidFill>
              </a:rPr>
              <a:t>block2x2White1</a:t>
            </a:r>
          </a:p>
          <a:p>
            <a:endParaRPr lang="en-US" sz="1050" dirty="0" smtClean="0">
              <a:solidFill>
                <a:prstClr val="black"/>
              </a:solidFill>
            </a:endParaRPr>
          </a:p>
          <a:p>
            <a:r>
              <a:rPr lang="en-US" sz="1050" dirty="0" smtClean="0">
                <a:solidFill>
                  <a:prstClr val="black"/>
                </a:solidFill>
              </a:rPr>
              <a:t>Ordering of</a:t>
            </a:r>
            <a:r>
              <a:rPr lang="en-US" sz="1050" baseline="0" dirty="0" smtClean="0">
                <a:solidFill>
                  <a:prstClr val="black"/>
                </a:solidFill>
              </a:rPr>
              <a:t> </a:t>
            </a:r>
          </a:p>
          <a:p>
            <a:r>
              <a:rPr lang="en-US" sz="1050" baseline="0" dirty="0" smtClean="0">
                <a:solidFill>
                  <a:prstClr val="black"/>
                </a:solidFill>
              </a:rPr>
              <a:t>buttons is</a:t>
            </a:r>
            <a:r>
              <a:rPr lang="en-US" sz="1050" dirty="0" smtClean="0">
                <a:solidFill>
                  <a:prstClr val="black"/>
                </a:solidFill>
              </a:rPr>
              <a:t>:</a:t>
            </a:r>
          </a:p>
          <a:p>
            <a:r>
              <a:rPr lang="en-US" sz="1050" dirty="0" smtClean="0">
                <a:solidFill>
                  <a:prstClr val="black"/>
                </a:solidFill>
              </a:rPr>
              <a:t>13</a:t>
            </a:r>
          </a:p>
          <a:p>
            <a:r>
              <a:rPr lang="en-US" sz="1050" dirty="0" smtClean="0">
                <a:solidFill>
                  <a:prstClr val="black"/>
                </a:solidFill>
              </a:rPr>
              <a:t>24</a:t>
            </a:r>
            <a:endParaRPr lang="en-US" sz="1050" dirty="0">
              <a:solidFill>
                <a:prstClr val="black"/>
              </a:solidFill>
            </a:endParaRPr>
          </a:p>
        </p:txBody>
      </p:sp>
      <p:pic>
        <p:nvPicPr>
          <p:cNvPr id="13"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685801" y="3931920"/>
            <a:ext cx="190853" cy="25603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685801" y="2011680"/>
            <a:ext cx="190853" cy="2560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429000" y="2011680"/>
            <a:ext cx="190853" cy="25603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Tarun Singh\Desktop\whiteRadio.jp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429000" y="3931920"/>
            <a:ext cx="190853" cy="256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040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94CFE4B-17F2-49B1-A8CD-48A7230178BE}" type="datetimeFigureOut">
              <a:rPr lang="en-US" smtClean="0">
                <a:solidFill>
                  <a:prstClr val="black">
                    <a:tint val="75000"/>
                  </a:prstClr>
                </a:solidFill>
              </a:rPr>
              <a:pPr/>
              <a:t>5/28/2019</a:t>
            </a:fld>
            <a:endParaRPr lang="en-US">
              <a:solidFill>
                <a:prstClr val="black">
                  <a:tint val="75000"/>
                </a:prstClr>
              </a:solidFill>
            </a:endParaRPr>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043A558-56C3-499B-89A2-59E5853E6BB4}" type="slidenum">
              <a:rPr lang="en-US" smtClean="0">
                <a:solidFill>
                  <a:prstClr val="black">
                    <a:tint val="75000"/>
                  </a:prstClr>
                </a:solidFill>
              </a:rPr>
              <a:pPr/>
              <a:t>‹#›</a:t>
            </a:fld>
            <a:endParaRPr lang="en-US">
              <a:solidFill>
                <a:prstClr val="black">
                  <a:tint val="75000"/>
                </a:prstClr>
              </a:solidFill>
            </a:endParaRPr>
          </a:p>
        </p:txBody>
      </p:sp>
      <p:sp>
        <p:nvSpPr>
          <p:cNvPr id="9" name="TextBox 8"/>
          <p:cNvSpPr txBox="1"/>
          <p:nvPr userDrawn="1"/>
        </p:nvSpPr>
        <p:spPr>
          <a:xfrm>
            <a:off x="6336265" y="4932893"/>
            <a:ext cx="623889" cy="207749"/>
          </a:xfrm>
          <a:prstGeom prst="rect">
            <a:avLst/>
          </a:prstGeom>
          <a:noFill/>
        </p:spPr>
        <p:txBody>
          <a:bodyPr wrap="none" rtlCol="0">
            <a:spAutoFit/>
          </a:bodyPr>
          <a:lstStyle/>
          <a:p>
            <a:r>
              <a:rPr lang="en-US" sz="750" dirty="0" smtClean="0">
                <a:solidFill>
                  <a:prstClr val="black"/>
                </a:solidFill>
              </a:rPr>
              <a:t>Andrew Ng</a:t>
            </a:r>
            <a:endParaRPr lang="en-US" sz="750" dirty="0">
              <a:solidFill>
                <a:prstClr val="black"/>
              </a:solidFill>
            </a:endParaRPr>
          </a:p>
        </p:txBody>
      </p:sp>
    </p:spTree>
    <p:extLst>
      <p:ext uri="{BB962C8B-B14F-4D97-AF65-F5344CB8AC3E}">
        <p14:creationId xmlns:p14="http://schemas.microsoft.com/office/powerpoint/2010/main" val="35951396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9769723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94CFE4B-17F2-49B1-A8CD-48A7230178BE}" type="datetimeFigureOut">
              <a:rPr lang="en-US" smtClean="0">
                <a:solidFill>
                  <a:prstClr val="black">
                    <a:tint val="75000"/>
                  </a:prstClr>
                </a:solidFill>
                <a:latin typeface="Calibri"/>
              </a:rPr>
              <a:pPr/>
              <a:t>5/28/2019</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F043A558-56C3-499B-89A2-59E5853E6BB4}"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9" name="TextBox 8"/>
          <p:cNvSpPr txBox="1"/>
          <p:nvPr userDrawn="1"/>
        </p:nvSpPr>
        <p:spPr>
          <a:xfrm>
            <a:off x="6336265" y="4932893"/>
            <a:ext cx="623889" cy="207749"/>
          </a:xfrm>
          <a:prstGeom prst="rect">
            <a:avLst/>
          </a:prstGeom>
          <a:noFill/>
        </p:spPr>
        <p:txBody>
          <a:bodyPr wrap="none" rtlCol="0">
            <a:spAutoFit/>
          </a:bodyPr>
          <a:lstStyle/>
          <a:p>
            <a:r>
              <a:rPr lang="en-US" sz="750" dirty="0" smtClean="0">
                <a:solidFill>
                  <a:prstClr val="black"/>
                </a:solidFill>
                <a:latin typeface="Calibri"/>
              </a:rPr>
              <a:t>Andrew Ng</a:t>
            </a:r>
            <a:endParaRPr lang="en-US" sz="750" dirty="0">
              <a:solidFill>
                <a:prstClr val="black"/>
              </a:solidFill>
              <a:latin typeface="Calibri"/>
            </a:endParaRPr>
          </a:p>
        </p:txBody>
      </p:sp>
    </p:spTree>
    <p:extLst>
      <p:ext uri="{BB962C8B-B14F-4D97-AF65-F5344CB8AC3E}">
        <p14:creationId xmlns:p14="http://schemas.microsoft.com/office/powerpoint/2010/main" val="1114306691"/>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iming>
    <p:tnLst>
      <p:par>
        <p:cT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gif"/><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hyperlink" Target="https://gym.openai.com/" TargetMode="External"/><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3.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85800" y="1828800"/>
            <a:ext cx="5657850" cy="1071563"/>
          </a:xfrm>
          <a:prstGeom prst="rect">
            <a:avLst/>
          </a:prstGeom>
        </p:spPr>
        <p:txBody>
          <a:bodyPr vert="horz" lIns="68580" tIns="34290" rIns="68580" bIns="3429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50" dirty="0" smtClean="0">
                <a:solidFill>
                  <a:schemeClr val="tx1">
                    <a:lumMod val="75000"/>
                    <a:lumOff val="25000"/>
                  </a:schemeClr>
                </a:solidFill>
              </a:rPr>
              <a:t>Reinforcement Learning</a:t>
            </a:r>
            <a:endParaRPr lang="en-US" sz="4050" dirty="0">
              <a:solidFill>
                <a:schemeClr val="tx1">
                  <a:lumMod val="75000"/>
                  <a:lumOff val="25000"/>
                </a:schemeClr>
              </a:solidFill>
            </a:endParaRPr>
          </a:p>
        </p:txBody>
      </p:sp>
    </p:spTree>
    <p:extLst>
      <p:ext uri="{BB962C8B-B14F-4D97-AF65-F5344CB8AC3E}">
        <p14:creationId xmlns:p14="http://schemas.microsoft.com/office/powerpoint/2010/main" val="7637183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581400" y="57149"/>
            <a:ext cx="3276600" cy="1045269"/>
          </a:xfrm>
          <a:prstGeom prst="rect">
            <a:avLst/>
          </a:prstGeom>
        </p:spPr>
      </p:pic>
      <p:sp>
        <p:nvSpPr>
          <p:cNvPr id="2" name="Title 1"/>
          <p:cNvSpPr>
            <a:spLocks noGrp="1"/>
          </p:cNvSpPr>
          <p:nvPr>
            <p:ph type="title"/>
          </p:nvPr>
        </p:nvSpPr>
        <p:spPr>
          <a:xfrm>
            <a:off x="152400" y="57150"/>
            <a:ext cx="3581400" cy="460771"/>
          </a:xfrm>
        </p:spPr>
        <p:txBody>
          <a:bodyPr>
            <a:normAutofit fontScale="90000"/>
          </a:bodyPr>
          <a:lstStyle/>
          <a:p>
            <a:r>
              <a:rPr lang="en-NZ" dirty="0" err="1" smtClean="0"/>
              <a:t>Nchain</a:t>
            </a:r>
            <a:r>
              <a:rPr lang="en-NZ" dirty="0" smtClean="0"/>
              <a:t> environment</a:t>
            </a:r>
            <a:endParaRPr lang="en-NZ" dirty="0"/>
          </a:p>
        </p:txBody>
      </p:sp>
      <p:sp>
        <p:nvSpPr>
          <p:cNvPr id="3" name="Content Placeholder 2"/>
          <p:cNvSpPr>
            <a:spLocks noGrp="1"/>
          </p:cNvSpPr>
          <p:nvPr>
            <p:ph idx="1"/>
          </p:nvPr>
        </p:nvSpPr>
        <p:spPr>
          <a:xfrm>
            <a:off x="-1" y="742950"/>
            <a:ext cx="4538643" cy="4572000"/>
          </a:xfrm>
        </p:spPr>
        <p:txBody>
          <a:bodyPr>
            <a:normAutofit fontScale="47500" lnSpcReduction="20000"/>
          </a:bodyPr>
          <a:lstStyle/>
          <a:p>
            <a:r>
              <a:rPr lang="en-NZ" dirty="0"/>
              <a:t>You can play around with this environment by first installing </a:t>
            </a:r>
            <a:r>
              <a:rPr lang="en-NZ" dirty="0" smtClean="0"/>
              <a:t>the                    </a:t>
            </a:r>
            <a:r>
              <a:rPr lang="en-NZ" dirty="0"/>
              <a:t>Open AI Gym Python package </a:t>
            </a:r>
            <a:endParaRPr lang="en-NZ" dirty="0" smtClean="0"/>
          </a:p>
          <a:p>
            <a:r>
              <a:rPr lang="en-NZ" dirty="0" smtClean="0"/>
              <a:t>Simply </a:t>
            </a:r>
            <a:r>
              <a:rPr lang="en-NZ" dirty="0"/>
              <a:t>open up your Python command prompt and have a </a:t>
            </a:r>
            <a:r>
              <a:rPr lang="en-NZ" dirty="0" smtClean="0"/>
              <a:t>play</a:t>
            </a:r>
          </a:p>
          <a:p>
            <a:r>
              <a:rPr lang="en-NZ" dirty="0" smtClean="0"/>
              <a:t>The </a:t>
            </a:r>
            <a:r>
              <a:rPr lang="en-NZ" dirty="0"/>
              <a:t>environment is loaded via the </a:t>
            </a:r>
            <a:r>
              <a:rPr lang="en-NZ" dirty="0" err="1"/>
              <a:t>gym.make</a:t>
            </a:r>
            <a:r>
              <a:rPr lang="en-NZ" dirty="0"/>
              <a:t>() command. </a:t>
            </a:r>
            <a:endParaRPr lang="en-NZ" dirty="0" smtClean="0"/>
          </a:p>
          <a:p>
            <a:r>
              <a:rPr lang="en-NZ" dirty="0" smtClean="0"/>
              <a:t>The </a:t>
            </a:r>
            <a:r>
              <a:rPr lang="en-NZ" dirty="0"/>
              <a:t>first step is to </a:t>
            </a:r>
            <a:r>
              <a:rPr lang="en-NZ" dirty="0" err="1"/>
              <a:t>initalize</a:t>
            </a:r>
            <a:r>
              <a:rPr lang="en-NZ" dirty="0"/>
              <a:t> / reset the environment by running </a:t>
            </a:r>
            <a:r>
              <a:rPr lang="en-NZ" dirty="0" err="1"/>
              <a:t>env.reset</a:t>
            </a:r>
            <a:r>
              <a:rPr lang="en-NZ" dirty="0"/>
              <a:t>() – this command returns the initial state of the environment – in this case 0</a:t>
            </a:r>
            <a:r>
              <a:rPr lang="en-NZ" dirty="0" smtClean="0"/>
              <a:t>.</a:t>
            </a:r>
          </a:p>
          <a:p>
            <a:r>
              <a:rPr lang="en-NZ" dirty="0" smtClean="0"/>
              <a:t>The </a:t>
            </a:r>
            <a:r>
              <a:rPr lang="en-NZ" dirty="0"/>
              <a:t>first command I then run is </a:t>
            </a:r>
            <a:r>
              <a:rPr lang="en-NZ" dirty="0" err="1"/>
              <a:t>env.step</a:t>
            </a:r>
            <a:r>
              <a:rPr lang="en-NZ" dirty="0"/>
              <a:t>(1) – the value in the bracket is the action </a:t>
            </a:r>
            <a:r>
              <a:rPr lang="en-NZ" dirty="0" smtClean="0"/>
              <a:t>ID</a:t>
            </a:r>
          </a:p>
          <a:p>
            <a:pPr lvl="1"/>
            <a:r>
              <a:rPr lang="en-NZ" dirty="0"/>
              <a:t>action 1 represents a step back to the beginning of the chain (state 0</a:t>
            </a:r>
            <a:r>
              <a:rPr lang="en-NZ" dirty="0" smtClean="0"/>
              <a:t>)</a:t>
            </a:r>
          </a:p>
          <a:p>
            <a:r>
              <a:rPr lang="en-NZ" dirty="0"/>
              <a:t>The step() command returns 4 variables in a tuple, these are (in order):</a:t>
            </a:r>
          </a:p>
          <a:p>
            <a:pPr marL="800100" lvl="1" indent="-457200">
              <a:buFont typeface="+mj-lt"/>
              <a:buAutoNum type="arabicPeriod"/>
            </a:pPr>
            <a:r>
              <a:rPr lang="en-NZ" dirty="0" smtClean="0"/>
              <a:t>The </a:t>
            </a:r>
            <a:r>
              <a:rPr lang="en-NZ" dirty="0"/>
              <a:t>new state after the action</a:t>
            </a:r>
          </a:p>
          <a:p>
            <a:pPr marL="800100" lvl="1" indent="-457200">
              <a:buFont typeface="+mj-lt"/>
              <a:buAutoNum type="arabicPeriod"/>
            </a:pPr>
            <a:r>
              <a:rPr lang="en-NZ" dirty="0"/>
              <a:t>The reward due to the action</a:t>
            </a:r>
          </a:p>
          <a:p>
            <a:pPr marL="800100" lvl="1" indent="-457200">
              <a:buFont typeface="+mj-lt"/>
              <a:buAutoNum type="arabicPeriod"/>
            </a:pPr>
            <a:r>
              <a:rPr lang="en-NZ" dirty="0"/>
              <a:t>Whether the game is “done” or not – the </a:t>
            </a:r>
            <a:r>
              <a:rPr lang="en-NZ" dirty="0" err="1"/>
              <a:t>NChain</a:t>
            </a:r>
            <a:r>
              <a:rPr lang="en-NZ" dirty="0"/>
              <a:t> game is done after 1,000 steps</a:t>
            </a:r>
          </a:p>
          <a:p>
            <a:pPr marL="800100" lvl="1" indent="-457200">
              <a:buFont typeface="+mj-lt"/>
              <a:buAutoNum type="arabicPeriod"/>
            </a:pPr>
            <a:r>
              <a:rPr lang="en-NZ" dirty="0"/>
              <a:t>Debugging information – not relevant in this </a:t>
            </a:r>
            <a:r>
              <a:rPr lang="en-NZ" dirty="0" smtClean="0"/>
              <a:t>example</a:t>
            </a:r>
          </a:p>
          <a:p>
            <a:pPr marL="385762" indent="-342900"/>
            <a:r>
              <a:rPr lang="en-NZ" dirty="0"/>
              <a:t>starting in state 0 and taking step(1) action, the agent stays in state 0 and gets 2 for its reward. </a:t>
            </a:r>
            <a:endParaRPr lang="en-NZ" dirty="0" smtClean="0"/>
          </a:p>
          <a:p>
            <a:pPr marL="385762" indent="-342900"/>
            <a:r>
              <a:rPr lang="en-NZ" dirty="0"/>
              <a:t>Next, I sent a series of action 0 commands. </a:t>
            </a:r>
          </a:p>
          <a:p>
            <a:pPr marL="385762" indent="-342900"/>
            <a:r>
              <a:rPr lang="en-NZ" dirty="0"/>
              <a:t>After every action 0 command, we would expect the progression of the agent along the chain, with the state increasing in increments (i.e. 0 -&gt; 1 -&gt; 2 etc.). </a:t>
            </a:r>
          </a:p>
          <a:p>
            <a:pPr marL="385762" indent="-342900"/>
            <a:r>
              <a:rPr lang="en-NZ" dirty="0"/>
              <a:t>However, you’ll observe after the first step(0) command, that the agent stays in state 0 and gets a 2 reward. This is because of the random tendency of the environment to “flip” the action occasionally, so the agent actually performed a 1 action. This is just unlucky.</a:t>
            </a:r>
          </a:p>
          <a:p>
            <a:pPr marL="385762" indent="-342900"/>
            <a:endParaRPr lang="en-NZ" dirty="0"/>
          </a:p>
          <a:p>
            <a:pPr marL="500062" indent="-457200">
              <a:buFont typeface="+mj-lt"/>
              <a:buAutoNum type="arabicPeriod"/>
            </a:pPr>
            <a:endParaRPr lang="en-NZ" dirty="0" smtClean="0"/>
          </a:p>
          <a:p>
            <a:pPr marL="500062" indent="-457200">
              <a:buFont typeface="+mj-lt"/>
              <a:buAutoNum type="arabicPeriod"/>
            </a:pPr>
            <a:endParaRPr lang="en-NZ" dirty="0" smtClean="0"/>
          </a:p>
          <a:p>
            <a:pPr marL="500062" indent="-457200">
              <a:buFont typeface="+mj-lt"/>
              <a:buAutoNum type="arabicPeriod"/>
            </a:pPr>
            <a:endParaRPr lang="en-NZ" dirty="0"/>
          </a:p>
          <a:p>
            <a:pPr marL="500062" indent="-457200">
              <a:buFont typeface="+mj-lt"/>
              <a:buAutoNum type="arabicPeriod"/>
            </a:pPr>
            <a:endParaRPr lang="en-NZ" dirty="0"/>
          </a:p>
        </p:txBody>
      </p:sp>
      <p:pic>
        <p:nvPicPr>
          <p:cNvPr id="4" name="Picture 3"/>
          <p:cNvPicPr>
            <a:picLocks noChangeAspect="1"/>
          </p:cNvPicPr>
          <p:nvPr/>
        </p:nvPicPr>
        <p:blipFill rotWithShape="1">
          <a:blip r:embed="rId4"/>
          <a:srcRect r="54167"/>
          <a:stretch/>
        </p:blipFill>
        <p:spPr>
          <a:xfrm>
            <a:off x="4538643" y="1466850"/>
            <a:ext cx="2243155" cy="3581400"/>
          </a:xfrm>
          <a:prstGeom prst="rect">
            <a:avLst/>
          </a:prstGeom>
        </p:spPr>
      </p:pic>
      <p:sp>
        <p:nvSpPr>
          <p:cNvPr id="6" name="TextBox 5"/>
          <p:cNvSpPr txBox="1"/>
          <p:nvPr/>
        </p:nvSpPr>
        <p:spPr>
          <a:xfrm>
            <a:off x="5665692" y="2934384"/>
            <a:ext cx="1116106" cy="646331"/>
          </a:xfrm>
          <a:prstGeom prst="rect">
            <a:avLst/>
          </a:prstGeom>
          <a:noFill/>
        </p:spPr>
        <p:txBody>
          <a:bodyPr wrap="square" rtlCol="0">
            <a:spAutoFit/>
          </a:bodyPr>
          <a:lstStyle/>
          <a:p>
            <a:pPr algn="ctr"/>
            <a:r>
              <a:rPr lang="en-NZ" sz="1200" b="1" dirty="0" smtClean="0">
                <a:solidFill>
                  <a:srgbClr val="FF0000"/>
                </a:solidFill>
              </a:rPr>
              <a:t>Random environmental flip</a:t>
            </a:r>
            <a:endParaRPr lang="en-NZ" sz="1200" b="1" dirty="0">
              <a:solidFill>
                <a:srgbClr val="FF0000"/>
              </a:solidFill>
            </a:endParaRPr>
          </a:p>
        </p:txBody>
      </p:sp>
      <p:cxnSp>
        <p:nvCxnSpPr>
          <p:cNvPr id="8" name="Straight Arrow Connector 7"/>
          <p:cNvCxnSpPr/>
          <p:nvPr/>
        </p:nvCxnSpPr>
        <p:spPr>
          <a:xfrm flipH="1" flipV="1">
            <a:off x="5701551" y="2805516"/>
            <a:ext cx="283379"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65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2400" dirty="0"/>
              <a:t>A first naive heuristic for reinforcement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666750"/>
                <a:ext cx="4537628" cy="4267200"/>
              </a:xfrm>
            </p:spPr>
            <p:txBody>
              <a:bodyPr>
                <a:normAutofit fontScale="62500" lnSpcReduction="20000"/>
              </a:bodyPr>
              <a:lstStyle/>
              <a:p>
                <a:r>
                  <a:rPr lang="en-NZ" dirty="0" smtClean="0"/>
                  <a:t>In order to train the agent effectively, we need to find a good policy </a:t>
                </a:r>
                <a14:m>
                  <m:oMath xmlns:m="http://schemas.openxmlformats.org/officeDocument/2006/math">
                    <m:r>
                      <a:rPr lang="en-NZ" i="1" smtClean="0">
                        <a:latin typeface="Cambria Math" panose="02040503050406030204" pitchFamily="18" charset="0"/>
                        <a:ea typeface="Cambria Math" panose="02040503050406030204" pitchFamily="18" charset="0"/>
                      </a:rPr>
                      <m:t>𝜋</m:t>
                    </m:r>
                  </m:oMath>
                </a14:m>
                <a:r>
                  <a:rPr lang="en-NZ" dirty="0" smtClean="0"/>
                  <a:t> which </a:t>
                </a:r>
                <a:r>
                  <a:rPr lang="en-NZ" dirty="0"/>
                  <a:t>maps states to actions in an optimal way to maximize reward. </a:t>
                </a:r>
                <a:endParaRPr lang="en-NZ" dirty="0" smtClean="0"/>
              </a:p>
              <a:p>
                <a:r>
                  <a:rPr lang="en-NZ" dirty="0" smtClean="0"/>
                  <a:t>There </a:t>
                </a:r>
                <a:r>
                  <a:rPr lang="en-NZ" dirty="0"/>
                  <a:t>are various ways of going about finding a good or optimal policy, but first, let’s consider a naive approach.</a:t>
                </a:r>
              </a:p>
              <a:p>
                <a:r>
                  <a:rPr lang="en-NZ" dirty="0" smtClean="0"/>
                  <a:t>Let’s </a:t>
                </a:r>
                <a:r>
                  <a:rPr lang="en-NZ" dirty="0"/>
                  <a:t>conceptualize a table, and call it a </a:t>
                </a:r>
                <a:r>
                  <a:rPr lang="en-NZ" b="1" dirty="0"/>
                  <a:t>reward </a:t>
                </a:r>
                <a:r>
                  <a:rPr lang="en-NZ" b="1" dirty="0" smtClean="0"/>
                  <a:t>table</a:t>
                </a:r>
                <a:r>
                  <a:rPr lang="en-NZ" dirty="0" smtClean="0"/>
                  <a:t> </a:t>
                </a:r>
              </a:p>
              <a:p>
                <a:r>
                  <a:rPr lang="en-NZ" dirty="0"/>
                  <a:t>Each of the rows corresponds to the 5 available states in the </a:t>
                </a:r>
                <a:r>
                  <a:rPr lang="en-NZ" dirty="0" err="1"/>
                  <a:t>NChain</a:t>
                </a:r>
                <a:r>
                  <a:rPr lang="en-NZ" dirty="0"/>
                  <a:t> environment, and each column corresponds to the 2 available actions in each state – forward and backward, 0 and 1. </a:t>
                </a:r>
                <a:endParaRPr lang="en-NZ" dirty="0" smtClean="0"/>
              </a:p>
              <a:p>
                <a:r>
                  <a:rPr lang="en-NZ" dirty="0" smtClean="0"/>
                  <a:t>The </a:t>
                </a:r>
                <a:r>
                  <a:rPr lang="en-NZ" dirty="0"/>
                  <a:t>value in each of these table cells corresponds to some measure of reward that the agent has “learnt” occurs when they are in that state and perform that action. So, the value </a:t>
                </a:r>
                <a14:m>
                  <m:oMath xmlns:m="http://schemas.openxmlformats.org/officeDocument/2006/math">
                    <m:sSub>
                      <m:sSubPr>
                        <m:ctrlPr>
                          <a:rPr lang="en-NZ" sz="3400" i="1" smtClean="0">
                            <a:latin typeface="Cambria Math" panose="02040503050406030204" pitchFamily="18" charset="0"/>
                          </a:rPr>
                        </m:ctrlPr>
                      </m:sSubPr>
                      <m:e>
                        <m:r>
                          <a:rPr lang="en-NZ" sz="3400" b="0" i="1" smtClean="0">
                            <a:latin typeface="Cambria Math" panose="02040503050406030204" pitchFamily="18" charset="0"/>
                          </a:rPr>
                          <m:t>𝑟</m:t>
                        </m:r>
                      </m:e>
                      <m:sub>
                        <m:sSub>
                          <m:sSubPr>
                            <m:ctrlPr>
                              <a:rPr lang="en-NZ" sz="3400" i="1" smtClean="0">
                                <a:latin typeface="Cambria Math" panose="02040503050406030204" pitchFamily="18" charset="0"/>
                              </a:rPr>
                            </m:ctrlPr>
                          </m:sSubPr>
                          <m:e>
                            <m:r>
                              <a:rPr lang="en-NZ" sz="3400" b="0" i="1" smtClean="0">
                                <a:latin typeface="Cambria Math" panose="02040503050406030204" pitchFamily="18" charset="0"/>
                              </a:rPr>
                              <m:t>𝑠</m:t>
                            </m:r>
                          </m:e>
                          <m:sub>
                            <m:r>
                              <a:rPr lang="en-NZ" sz="3400" b="0" i="1" smtClean="0">
                                <a:latin typeface="Cambria Math" panose="02040503050406030204" pitchFamily="18" charset="0"/>
                              </a:rPr>
                              <m:t>0</m:t>
                            </m:r>
                          </m:sub>
                        </m:sSub>
                        <m:r>
                          <a:rPr lang="en-NZ" sz="3400" b="0" i="1" smtClean="0">
                            <a:latin typeface="Cambria Math" panose="02040503050406030204" pitchFamily="18" charset="0"/>
                          </a:rPr>
                          <m:t>,</m:t>
                        </m:r>
                        <m:sSub>
                          <m:sSubPr>
                            <m:ctrlPr>
                              <a:rPr lang="en-NZ" sz="3400" b="0" i="1" smtClean="0">
                                <a:latin typeface="Cambria Math" panose="02040503050406030204" pitchFamily="18" charset="0"/>
                              </a:rPr>
                            </m:ctrlPr>
                          </m:sSubPr>
                          <m:e>
                            <m:r>
                              <a:rPr lang="en-NZ" sz="3400" b="0" i="1" smtClean="0">
                                <a:latin typeface="Cambria Math" panose="02040503050406030204" pitchFamily="18" charset="0"/>
                              </a:rPr>
                              <m:t>𝑎</m:t>
                            </m:r>
                          </m:e>
                          <m:sub>
                            <m:r>
                              <a:rPr lang="en-NZ" sz="3400" b="0" i="1" smtClean="0">
                                <a:latin typeface="Cambria Math" panose="02040503050406030204" pitchFamily="18" charset="0"/>
                              </a:rPr>
                              <m:t>0</m:t>
                            </m:r>
                          </m:sub>
                        </m:sSub>
                      </m:sub>
                    </m:sSub>
                  </m:oMath>
                </a14:m>
                <a:r>
                  <a:rPr lang="en-NZ" dirty="0"/>
                  <a:t> would </a:t>
                </a:r>
                <a:r>
                  <a:rPr lang="en-NZ" dirty="0" smtClean="0"/>
                  <a:t>be the </a:t>
                </a:r>
                <a:r>
                  <a:rPr lang="en-NZ" dirty="0"/>
                  <a:t>sum of the rewards that the agent has received when in the past they have been in state 0 and taken action 0. </a:t>
                </a:r>
                <a:endParaRPr lang="en-NZ" dirty="0" smtClean="0"/>
              </a:p>
              <a:p>
                <a:r>
                  <a:rPr lang="en-NZ" dirty="0" smtClean="0"/>
                  <a:t>This </a:t>
                </a:r>
                <a:r>
                  <a:rPr lang="en-NZ" dirty="0"/>
                  <a:t>table would then let the agent choose between actions based on the summated (or average, median etc</a:t>
                </a:r>
                <a:r>
                  <a:rPr lang="en-NZ" dirty="0" smtClean="0"/>
                  <a:t>.) </a:t>
                </a:r>
                <a:r>
                  <a:rPr lang="en-NZ" dirty="0"/>
                  <a:t>amount of reward the agent has received in the past when taking actions 0 or 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666750"/>
                <a:ext cx="4537628" cy="4267200"/>
              </a:xfrm>
              <a:blipFill>
                <a:blip r:embed="rId2"/>
                <a:stretch>
                  <a:fillRect l="-403" t="-1143" r="-1210" b="-1571"/>
                </a:stretch>
              </a:blipFill>
            </p:spPr>
            <p:txBody>
              <a:bodyPr/>
              <a:lstStyle/>
              <a:p>
                <a:r>
                  <a:rPr lang="en-NZ">
                    <a:noFill/>
                  </a:rPr>
                  <a:t> </a:t>
                </a:r>
              </a:p>
            </p:txBody>
          </p:sp>
        </mc:Fallback>
      </mc:AlternateContent>
      <p:pic>
        <p:nvPicPr>
          <p:cNvPr id="4" name="Picture 3"/>
          <p:cNvPicPr>
            <a:picLocks noChangeAspect="1"/>
          </p:cNvPicPr>
          <p:nvPr/>
        </p:nvPicPr>
        <p:blipFill>
          <a:blip r:embed="rId3"/>
          <a:stretch>
            <a:fillRect/>
          </a:stretch>
        </p:blipFill>
        <p:spPr>
          <a:xfrm>
            <a:off x="4537628" y="1885950"/>
            <a:ext cx="2203831" cy="2466975"/>
          </a:xfrm>
          <a:prstGeom prst="rect">
            <a:avLst/>
          </a:prstGeom>
        </p:spPr>
      </p:pic>
      <p:pic>
        <p:nvPicPr>
          <p:cNvPr id="5" name="Picture 4"/>
          <p:cNvPicPr>
            <a:picLocks noChangeAspect="1"/>
          </p:cNvPicPr>
          <p:nvPr/>
        </p:nvPicPr>
        <p:blipFill>
          <a:blip r:embed="rId4"/>
          <a:stretch>
            <a:fillRect/>
          </a:stretch>
        </p:blipFill>
        <p:spPr>
          <a:xfrm>
            <a:off x="4355129" y="895350"/>
            <a:ext cx="2359436" cy="755723"/>
          </a:xfrm>
          <a:prstGeom prst="rect">
            <a:avLst/>
          </a:prstGeom>
        </p:spPr>
      </p:pic>
    </p:spTree>
    <p:extLst>
      <p:ext uri="{BB962C8B-B14F-4D97-AF65-F5344CB8AC3E}">
        <p14:creationId xmlns:p14="http://schemas.microsoft.com/office/powerpoint/2010/main" val="26507286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3962400" cy="460771"/>
          </a:xfrm>
        </p:spPr>
        <p:txBody>
          <a:bodyPr>
            <a:normAutofit fontScale="90000"/>
          </a:bodyPr>
          <a:lstStyle/>
          <a:p>
            <a:r>
              <a:rPr lang="en-NZ" dirty="0" smtClean="0"/>
              <a:t>Reward table</a:t>
            </a:r>
            <a:endParaRPr lang="en-NZ" dirty="0"/>
          </a:p>
        </p:txBody>
      </p:sp>
      <p:sp>
        <p:nvSpPr>
          <p:cNvPr id="3" name="Content Placeholder 2"/>
          <p:cNvSpPr>
            <a:spLocks noGrp="1"/>
          </p:cNvSpPr>
          <p:nvPr>
            <p:ph idx="1"/>
          </p:nvPr>
        </p:nvSpPr>
        <p:spPr>
          <a:xfrm>
            <a:off x="152400" y="666750"/>
            <a:ext cx="3810000" cy="4267200"/>
          </a:xfrm>
        </p:spPr>
        <p:txBody>
          <a:bodyPr>
            <a:normAutofit fontScale="55000" lnSpcReduction="20000"/>
          </a:bodyPr>
          <a:lstStyle/>
          <a:p>
            <a:r>
              <a:rPr lang="en-NZ" dirty="0"/>
              <a:t>if the agent is in state 0 and we have the </a:t>
            </a:r>
            <a:r>
              <a:rPr lang="en-NZ" dirty="0" smtClean="0"/>
              <a:t>reward table </a:t>
            </a:r>
            <a:r>
              <a:rPr lang="en-NZ" dirty="0"/>
              <a:t>with values [100, 1000] for the first row, action 1 will be selected as the index with the highest value is column 1</a:t>
            </a:r>
            <a:r>
              <a:rPr lang="en-NZ" dirty="0" smtClean="0"/>
              <a:t>.</a:t>
            </a:r>
          </a:p>
          <a:p>
            <a:r>
              <a:rPr lang="en-NZ" dirty="0" smtClean="0"/>
              <a:t>If we ran a naïve algorithm that simply tries to maximize immediate rewards, the reward table after a few iterations would look something the table on the right</a:t>
            </a:r>
          </a:p>
          <a:p>
            <a:r>
              <a:rPr lang="en-NZ" dirty="0"/>
              <a:t>Examining the </a:t>
            </a:r>
            <a:r>
              <a:rPr lang="en-NZ" dirty="0" smtClean="0"/>
              <a:t>results, </a:t>
            </a:r>
            <a:r>
              <a:rPr lang="en-NZ" dirty="0"/>
              <a:t>you can observe that the most common state for the agent to be in is the first state, seeing as any action 1 will bring the agent back to this point. The least occupied state is state 4, as it is difficult for the agent to progress from state 0 to 4 </a:t>
            </a:r>
            <a:endParaRPr lang="en-NZ" dirty="0" smtClean="0"/>
          </a:p>
          <a:p>
            <a:r>
              <a:rPr lang="en-NZ" dirty="0" smtClean="0"/>
              <a:t>Clearly – something is wrong with this table. One would expect that in state 4, the most rewarding action for the agent would be to choose action 0, which would reward the agent with 10 points, instead of the usual 2 points for an action of 1. Not only that, but it has chosen action 0 for all states – this goes against intuition – surely it would be best to sometimes shoot for state 4 by choosing multiple action 0’s in a row, and that way reap the reward of multiple possible 10 scores.</a:t>
            </a:r>
          </a:p>
          <a:p>
            <a:endParaRPr lang="en-NZ" dirty="0"/>
          </a:p>
        </p:txBody>
      </p:sp>
      <p:pic>
        <p:nvPicPr>
          <p:cNvPr id="4" name="Picture 3"/>
          <p:cNvPicPr>
            <a:picLocks noChangeAspect="1"/>
          </p:cNvPicPr>
          <p:nvPr/>
        </p:nvPicPr>
        <p:blipFill>
          <a:blip r:embed="rId2"/>
          <a:stretch>
            <a:fillRect/>
          </a:stretch>
        </p:blipFill>
        <p:spPr>
          <a:xfrm>
            <a:off x="4848196" y="1047750"/>
            <a:ext cx="1752600" cy="196078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052998" y="3486150"/>
                <a:ext cx="1342996" cy="1235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Z" i="1" smtClean="0">
                              <a:latin typeface="Cambria Math" panose="02040503050406030204" pitchFamily="18" charset="0"/>
                            </a:rPr>
                          </m:ctrlPr>
                        </m:dPr>
                        <m:e>
                          <m:m>
                            <m:mPr>
                              <m:mcs>
                                <m:mc>
                                  <m:mcPr>
                                    <m:count m:val="2"/>
                                    <m:mcJc m:val="center"/>
                                  </m:mcPr>
                                </m:mc>
                              </m:mcs>
                              <m:ctrlPr>
                                <a:rPr lang="en-NZ" i="1" smtClean="0">
                                  <a:latin typeface="Cambria Math" panose="02040503050406030204" pitchFamily="18" charset="0"/>
                                </a:rPr>
                              </m:ctrlPr>
                            </m:mPr>
                            <m:mr>
                              <m:e>
                                <m:m>
                                  <m:mPr>
                                    <m:mcs>
                                      <m:mc>
                                        <m:mcPr>
                                          <m:count m:val="1"/>
                                          <m:mcJc m:val="center"/>
                                        </m:mcPr>
                                      </m:mc>
                                    </m:mcs>
                                    <m:ctrlPr>
                                      <a:rPr lang="en-NZ" i="1" smtClean="0">
                                        <a:latin typeface="Cambria Math" panose="02040503050406030204" pitchFamily="18" charset="0"/>
                                      </a:rPr>
                                    </m:ctrlPr>
                                  </m:mPr>
                                  <m:mr>
                                    <m:e>
                                      <m:r>
                                        <m:rPr>
                                          <m:brk m:alnAt="7"/>
                                        </m:rPr>
                                        <a:rPr lang="en-NZ" b="0" i="1" smtClean="0">
                                          <a:latin typeface="Cambria Math" panose="02040503050406030204" pitchFamily="18" charset="0"/>
                                        </a:rPr>
                                        <m:t>0</m:t>
                                      </m:r>
                                    </m:e>
                                  </m:mr>
                                  <m:mr>
                                    <m:e>
                                      <m:r>
                                        <a:rPr lang="en-NZ" b="0" i="1" smtClean="0">
                                          <a:latin typeface="Cambria Math" panose="02040503050406030204" pitchFamily="18" charset="0"/>
                                        </a:rPr>
                                        <m:t>0</m:t>
                                      </m:r>
                                    </m:e>
                                  </m:mr>
                                  <m:mr>
                                    <m:e>
                                      <m:m>
                                        <m:mPr>
                                          <m:mcs>
                                            <m:mc>
                                              <m:mcPr>
                                                <m:count m:val="1"/>
                                                <m:mcJc m:val="center"/>
                                              </m:mcPr>
                                            </m:mc>
                                          </m:mcs>
                                          <m:ctrlPr>
                                            <a:rPr lang="en-NZ" i="1" smtClean="0">
                                              <a:latin typeface="Cambria Math" panose="02040503050406030204" pitchFamily="18" charset="0"/>
                                            </a:rPr>
                                          </m:ctrlPr>
                                        </m:mPr>
                                        <m:mr>
                                          <m:e>
                                            <m:r>
                                              <m:rPr>
                                                <m:brk m:alnAt="7"/>
                                              </m:rPr>
                                              <a:rPr lang="en-NZ" b="0" i="1" smtClean="0">
                                                <a:latin typeface="Cambria Math" panose="02040503050406030204" pitchFamily="18" charset="0"/>
                                              </a:rPr>
                                              <m:t>0</m:t>
                                            </m:r>
                                          </m:e>
                                        </m:mr>
                                        <m:mr>
                                          <m:e>
                                            <m:r>
                                              <a:rPr lang="en-NZ" b="0" i="1" smtClean="0">
                                                <a:latin typeface="Cambria Math" panose="02040503050406030204" pitchFamily="18" charset="0"/>
                                              </a:rPr>
                                              <m:t>0</m:t>
                                            </m:r>
                                          </m:e>
                                        </m:mr>
                                      </m:m>
                                    </m:e>
                                  </m:mr>
                                </m:m>
                              </m:e>
                              <m:e>
                                <m:m>
                                  <m:mPr>
                                    <m:mcs>
                                      <m:mc>
                                        <m:mcPr>
                                          <m:count m:val="1"/>
                                          <m:mcJc m:val="center"/>
                                        </m:mcPr>
                                      </m:mc>
                                    </m:mcs>
                                    <m:ctrlPr>
                                      <a:rPr lang="en-NZ" i="1" smtClean="0">
                                        <a:latin typeface="Cambria Math" panose="02040503050406030204" pitchFamily="18" charset="0"/>
                                      </a:rPr>
                                    </m:ctrlPr>
                                  </m:mPr>
                                  <m:mr>
                                    <m:e>
                                      <m:r>
                                        <m:rPr>
                                          <m:brk m:alnAt="7"/>
                                        </m:rPr>
                                        <a:rPr lang="en-NZ" b="0" i="1" smtClean="0">
                                          <a:latin typeface="Cambria Math" panose="02040503050406030204" pitchFamily="18" charset="0"/>
                                        </a:rPr>
                                        <m:t>6</m:t>
                                      </m:r>
                                      <m:r>
                                        <a:rPr lang="en-NZ" b="0" i="1" smtClean="0">
                                          <a:latin typeface="Cambria Math" panose="02040503050406030204" pitchFamily="18" charset="0"/>
                                        </a:rPr>
                                        <m:t>39006</m:t>
                                      </m:r>
                                    </m:e>
                                  </m:mr>
                                  <m:mr>
                                    <m:e>
                                      <m:r>
                                        <a:rPr lang="en-NZ" b="0" i="1" smtClean="0">
                                          <a:latin typeface="Cambria Math" panose="02040503050406030204" pitchFamily="18" charset="0"/>
                                        </a:rPr>
                                        <m:t>129034</m:t>
                                      </m:r>
                                    </m:e>
                                  </m:mr>
                                  <m:mr>
                                    <m:e>
                                      <m:m>
                                        <m:mPr>
                                          <m:mcs>
                                            <m:mc>
                                              <m:mcPr>
                                                <m:count m:val="1"/>
                                                <m:mcJc m:val="center"/>
                                              </m:mcPr>
                                            </m:mc>
                                          </m:mcs>
                                          <m:ctrlPr>
                                            <a:rPr lang="en-NZ" i="1" smtClean="0">
                                              <a:latin typeface="Cambria Math" panose="02040503050406030204" pitchFamily="18" charset="0"/>
                                            </a:rPr>
                                          </m:ctrlPr>
                                        </m:mPr>
                                        <m:mr>
                                          <m:e>
                                            <m:r>
                                              <m:rPr>
                                                <m:brk m:alnAt="7"/>
                                              </m:rPr>
                                              <a:rPr lang="en-NZ" b="0" i="1" smtClean="0">
                                                <a:latin typeface="Cambria Math" panose="02040503050406030204" pitchFamily="18" charset="0"/>
                                              </a:rPr>
                                              <m:t>2</m:t>
                                            </m:r>
                                            <m:r>
                                              <a:rPr lang="en-NZ" b="0" i="1" smtClean="0">
                                                <a:latin typeface="Cambria Math" panose="02040503050406030204" pitchFamily="18" charset="0"/>
                                              </a:rPr>
                                              <m:t>5418</m:t>
                                            </m:r>
                                          </m:e>
                                        </m:mr>
                                        <m:mr>
                                          <m:e>
                                            <m:r>
                                              <a:rPr lang="en-NZ" b="0" i="1" smtClean="0">
                                                <a:latin typeface="Cambria Math" panose="02040503050406030204" pitchFamily="18" charset="0"/>
                                              </a:rPr>
                                              <m:t>4944</m:t>
                                            </m:r>
                                          </m:e>
                                        </m:mr>
                                      </m:m>
                                    </m:e>
                                  </m:mr>
                                </m:m>
                              </m:e>
                            </m:mr>
                            <m:mr>
                              <m:e>
                                <m:r>
                                  <a:rPr lang="en-NZ" b="0" i="1" smtClean="0">
                                    <a:latin typeface="Cambria Math" panose="02040503050406030204" pitchFamily="18" charset="0"/>
                                  </a:rPr>
                                  <m:t>0</m:t>
                                </m:r>
                              </m:e>
                              <m:e>
                                <m:r>
                                  <a:rPr lang="en-NZ" b="0" i="1" smtClean="0">
                                    <a:latin typeface="Cambria Math" panose="02040503050406030204" pitchFamily="18" charset="0"/>
                                  </a:rPr>
                                  <m:t>2762</m:t>
                                </m:r>
                              </m:e>
                            </m:mr>
                          </m:m>
                        </m:e>
                      </m:d>
                    </m:oMath>
                  </m:oMathPara>
                </a14:m>
                <a:endParaRPr lang="en-NZ" dirty="0"/>
              </a:p>
            </p:txBody>
          </p:sp>
        </mc:Choice>
        <mc:Fallback xmlns="">
          <p:sp>
            <p:nvSpPr>
              <p:cNvPr id="5" name="TextBox 4"/>
              <p:cNvSpPr txBox="1">
                <a:spLocks noRot="1" noChangeAspect="1" noMove="1" noResize="1" noEditPoints="1" noAdjustHandles="1" noChangeArrowheads="1" noChangeShapeType="1" noTextEdit="1"/>
              </p:cNvSpPr>
              <p:nvPr/>
            </p:nvSpPr>
            <p:spPr>
              <a:xfrm>
                <a:off x="5052998" y="3486150"/>
                <a:ext cx="1342996" cy="1235979"/>
              </a:xfrm>
              <a:prstGeom prst="rect">
                <a:avLst/>
              </a:prstGeom>
              <a:blipFill>
                <a:blip r:embed="rId3"/>
                <a:stretch>
                  <a:fillRect/>
                </a:stretch>
              </a:blipFill>
            </p:spPr>
            <p:txBody>
              <a:bodyPr/>
              <a:lstStyle/>
              <a:p>
                <a:r>
                  <a:rPr lang="en-NZ">
                    <a:noFill/>
                  </a:rPr>
                  <a:t> </a:t>
                </a:r>
              </a:p>
            </p:txBody>
          </p:sp>
        </mc:Fallback>
      </mc:AlternateContent>
      <p:pic>
        <p:nvPicPr>
          <p:cNvPr id="6" name="Picture 5"/>
          <p:cNvPicPr>
            <a:picLocks noChangeAspect="1"/>
          </p:cNvPicPr>
          <p:nvPr/>
        </p:nvPicPr>
        <p:blipFill>
          <a:blip r:embed="rId4"/>
          <a:stretch>
            <a:fillRect/>
          </a:stretch>
        </p:blipFill>
        <p:spPr>
          <a:xfrm>
            <a:off x="4132729" y="105718"/>
            <a:ext cx="2583959" cy="824406"/>
          </a:xfrm>
          <a:prstGeom prst="rect">
            <a:avLst/>
          </a:prstGeom>
        </p:spPr>
      </p:pic>
    </p:spTree>
    <p:extLst>
      <p:ext uri="{BB962C8B-B14F-4D97-AF65-F5344CB8AC3E}">
        <p14:creationId xmlns:p14="http://schemas.microsoft.com/office/powerpoint/2010/main" val="19115960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3505200" cy="460771"/>
          </a:xfrm>
        </p:spPr>
        <p:txBody>
          <a:bodyPr>
            <a:normAutofit fontScale="90000"/>
          </a:bodyPr>
          <a:lstStyle/>
          <a:p>
            <a:r>
              <a:rPr lang="en-NZ" dirty="0" smtClean="0"/>
              <a:t>Reward table</a:t>
            </a:r>
            <a:endParaRPr lang="en-NZ" dirty="0"/>
          </a:p>
        </p:txBody>
      </p:sp>
      <p:sp>
        <p:nvSpPr>
          <p:cNvPr id="3" name="Content Placeholder 2"/>
          <p:cNvSpPr>
            <a:spLocks noGrp="1"/>
          </p:cNvSpPr>
          <p:nvPr>
            <p:ph idx="1"/>
          </p:nvPr>
        </p:nvSpPr>
        <p:spPr>
          <a:xfrm>
            <a:off x="0" y="666750"/>
            <a:ext cx="5257800" cy="3048000"/>
          </a:xfrm>
        </p:spPr>
        <p:txBody>
          <a:bodyPr>
            <a:normAutofit fontScale="70000" lnSpcReduction="20000"/>
          </a:bodyPr>
          <a:lstStyle/>
          <a:p>
            <a:r>
              <a:rPr lang="en-NZ" dirty="0" smtClean="0"/>
              <a:t>There </a:t>
            </a:r>
            <a:r>
              <a:rPr lang="en-NZ" dirty="0"/>
              <a:t>are a number of issues with this way of doing reinforcement learning:</a:t>
            </a:r>
          </a:p>
          <a:p>
            <a:pPr marL="457200" indent="-457200">
              <a:buFont typeface="+mj-lt"/>
              <a:buAutoNum type="arabicPeriod"/>
            </a:pPr>
            <a:endParaRPr lang="en-NZ" dirty="0"/>
          </a:p>
          <a:p>
            <a:pPr marL="457200" indent="-457200">
              <a:buFont typeface="+mj-lt"/>
              <a:buAutoNum type="arabicPeriod"/>
            </a:pPr>
            <a:r>
              <a:rPr lang="en-NZ" dirty="0" smtClean="0"/>
              <a:t>Because </a:t>
            </a:r>
            <a:r>
              <a:rPr lang="en-NZ" dirty="0"/>
              <a:t>no reward is obtained for most of the states when action 0 is picked, this model for training the agent has no way to encourage acting on delayed reward signal when it is appropriate for it to do so</a:t>
            </a:r>
            <a:r>
              <a:rPr lang="en-NZ" dirty="0" smtClean="0"/>
              <a:t>.</a:t>
            </a:r>
          </a:p>
          <a:p>
            <a:pPr marL="457200" indent="-457200">
              <a:buFont typeface="+mj-lt"/>
              <a:buAutoNum type="arabicPeriod"/>
            </a:pPr>
            <a:r>
              <a:rPr lang="en-NZ" dirty="0"/>
              <a:t>Once there is a reward stored in one of the columns, the agent will always choose that action from that point on. This will lead to the table being “locked in” with respect to actions after just a few steps in the game.</a:t>
            </a:r>
            <a:endParaRPr lang="en-NZ" dirty="0"/>
          </a:p>
        </p:txBody>
      </p:sp>
      <p:pic>
        <p:nvPicPr>
          <p:cNvPr id="4" name="Picture 3"/>
          <p:cNvPicPr>
            <a:picLocks noChangeAspect="1"/>
          </p:cNvPicPr>
          <p:nvPr/>
        </p:nvPicPr>
        <p:blipFill>
          <a:blip r:embed="rId2"/>
          <a:stretch>
            <a:fillRect/>
          </a:stretch>
        </p:blipFill>
        <p:spPr>
          <a:xfrm>
            <a:off x="5141259" y="-95250"/>
            <a:ext cx="1752600" cy="1960782"/>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5404331" y="2008630"/>
                <a:ext cx="1342996" cy="12359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NZ" i="1" smtClean="0">
                              <a:latin typeface="Cambria Math" panose="02040503050406030204" pitchFamily="18" charset="0"/>
                            </a:rPr>
                          </m:ctrlPr>
                        </m:dPr>
                        <m:e>
                          <m:m>
                            <m:mPr>
                              <m:mcs>
                                <m:mc>
                                  <m:mcPr>
                                    <m:count m:val="2"/>
                                    <m:mcJc m:val="center"/>
                                  </m:mcPr>
                                </m:mc>
                              </m:mcs>
                              <m:ctrlPr>
                                <a:rPr lang="en-NZ" i="1" smtClean="0">
                                  <a:latin typeface="Cambria Math" panose="02040503050406030204" pitchFamily="18" charset="0"/>
                                </a:rPr>
                              </m:ctrlPr>
                            </m:mPr>
                            <m:mr>
                              <m:e>
                                <m:m>
                                  <m:mPr>
                                    <m:mcs>
                                      <m:mc>
                                        <m:mcPr>
                                          <m:count m:val="1"/>
                                          <m:mcJc m:val="center"/>
                                        </m:mcPr>
                                      </m:mc>
                                    </m:mcs>
                                    <m:ctrlPr>
                                      <a:rPr lang="en-NZ" i="1" smtClean="0">
                                        <a:latin typeface="Cambria Math" panose="02040503050406030204" pitchFamily="18" charset="0"/>
                                      </a:rPr>
                                    </m:ctrlPr>
                                  </m:mPr>
                                  <m:mr>
                                    <m:e>
                                      <m:r>
                                        <m:rPr>
                                          <m:brk m:alnAt="7"/>
                                        </m:rPr>
                                        <a:rPr lang="en-NZ" b="0" i="1" smtClean="0">
                                          <a:latin typeface="Cambria Math" panose="02040503050406030204" pitchFamily="18" charset="0"/>
                                        </a:rPr>
                                        <m:t>0</m:t>
                                      </m:r>
                                    </m:e>
                                  </m:mr>
                                  <m:mr>
                                    <m:e>
                                      <m:r>
                                        <a:rPr lang="en-NZ" b="0" i="1" smtClean="0">
                                          <a:latin typeface="Cambria Math" panose="02040503050406030204" pitchFamily="18" charset="0"/>
                                        </a:rPr>
                                        <m:t>0</m:t>
                                      </m:r>
                                    </m:e>
                                  </m:mr>
                                  <m:mr>
                                    <m:e>
                                      <m:m>
                                        <m:mPr>
                                          <m:mcs>
                                            <m:mc>
                                              <m:mcPr>
                                                <m:count m:val="1"/>
                                                <m:mcJc m:val="center"/>
                                              </m:mcPr>
                                            </m:mc>
                                          </m:mcs>
                                          <m:ctrlPr>
                                            <a:rPr lang="en-NZ" i="1" smtClean="0">
                                              <a:latin typeface="Cambria Math" panose="02040503050406030204" pitchFamily="18" charset="0"/>
                                            </a:rPr>
                                          </m:ctrlPr>
                                        </m:mPr>
                                        <m:mr>
                                          <m:e>
                                            <m:r>
                                              <m:rPr>
                                                <m:brk m:alnAt="7"/>
                                              </m:rPr>
                                              <a:rPr lang="en-NZ" b="0" i="1" smtClean="0">
                                                <a:latin typeface="Cambria Math" panose="02040503050406030204" pitchFamily="18" charset="0"/>
                                              </a:rPr>
                                              <m:t>0</m:t>
                                            </m:r>
                                          </m:e>
                                        </m:mr>
                                        <m:mr>
                                          <m:e>
                                            <m:r>
                                              <a:rPr lang="en-NZ" b="0" i="1" smtClean="0">
                                                <a:latin typeface="Cambria Math" panose="02040503050406030204" pitchFamily="18" charset="0"/>
                                              </a:rPr>
                                              <m:t>0</m:t>
                                            </m:r>
                                          </m:e>
                                        </m:mr>
                                      </m:m>
                                    </m:e>
                                  </m:mr>
                                </m:m>
                              </m:e>
                              <m:e>
                                <m:m>
                                  <m:mPr>
                                    <m:mcs>
                                      <m:mc>
                                        <m:mcPr>
                                          <m:count m:val="1"/>
                                          <m:mcJc m:val="center"/>
                                        </m:mcPr>
                                      </m:mc>
                                    </m:mcs>
                                    <m:ctrlPr>
                                      <a:rPr lang="en-NZ" i="1" smtClean="0">
                                        <a:latin typeface="Cambria Math" panose="02040503050406030204" pitchFamily="18" charset="0"/>
                                      </a:rPr>
                                    </m:ctrlPr>
                                  </m:mPr>
                                  <m:mr>
                                    <m:e>
                                      <m:r>
                                        <m:rPr>
                                          <m:brk m:alnAt="7"/>
                                        </m:rPr>
                                        <a:rPr lang="en-NZ" b="0" i="1" smtClean="0">
                                          <a:latin typeface="Cambria Math" panose="02040503050406030204" pitchFamily="18" charset="0"/>
                                        </a:rPr>
                                        <m:t>6</m:t>
                                      </m:r>
                                      <m:r>
                                        <a:rPr lang="en-NZ" b="0" i="1" smtClean="0">
                                          <a:latin typeface="Cambria Math" panose="02040503050406030204" pitchFamily="18" charset="0"/>
                                        </a:rPr>
                                        <m:t>39006</m:t>
                                      </m:r>
                                    </m:e>
                                  </m:mr>
                                  <m:mr>
                                    <m:e>
                                      <m:r>
                                        <a:rPr lang="en-NZ" b="0" i="1" smtClean="0">
                                          <a:latin typeface="Cambria Math" panose="02040503050406030204" pitchFamily="18" charset="0"/>
                                        </a:rPr>
                                        <m:t>129034</m:t>
                                      </m:r>
                                    </m:e>
                                  </m:mr>
                                  <m:mr>
                                    <m:e>
                                      <m:m>
                                        <m:mPr>
                                          <m:mcs>
                                            <m:mc>
                                              <m:mcPr>
                                                <m:count m:val="1"/>
                                                <m:mcJc m:val="center"/>
                                              </m:mcPr>
                                            </m:mc>
                                          </m:mcs>
                                          <m:ctrlPr>
                                            <a:rPr lang="en-NZ" i="1" smtClean="0">
                                              <a:latin typeface="Cambria Math" panose="02040503050406030204" pitchFamily="18" charset="0"/>
                                            </a:rPr>
                                          </m:ctrlPr>
                                        </m:mPr>
                                        <m:mr>
                                          <m:e>
                                            <m:r>
                                              <m:rPr>
                                                <m:brk m:alnAt="7"/>
                                              </m:rPr>
                                              <a:rPr lang="en-NZ" b="0" i="1" smtClean="0">
                                                <a:latin typeface="Cambria Math" panose="02040503050406030204" pitchFamily="18" charset="0"/>
                                              </a:rPr>
                                              <m:t>2</m:t>
                                            </m:r>
                                            <m:r>
                                              <a:rPr lang="en-NZ" b="0" i="1" smtClean="0">
                                                <a:latin typeface="Cambria Math" panose="02040503050406030204" pitchFamily="18" charset="0"/>
                                              </a:rPr>
                                              <m:t>5418</m:t>
                                            </m:r>
                                          </m:e>
                                        </m:mr>
                                        <m:mr>
                                          <m:e>
                                            <m:r>
                                              <a:rPr lang="en-NZ" b="0" i="1" smtClean="0">
                                                <a:latin typeface="Cambria Math" panose="02040503050406030204" pitchFamily="18" charset="0"/>
                                              </a:rPr>
                                              <m:t>4944</m:t>
                                            </m:r>
                                          </m:e>
                                        </m:mr>
                                      </m:m>
                                    </m:e>
                                  </m:mr>
                                </m:m>
                              </m:e>
                            </m:mr>
                            <m:mr>
                              <m:e>
                                <m:r>
                                  <a:rPr lang="en-NZ" b="0" i="1" smtClean="0">
                                    <a:latin typeface="Cambria Math" panose="02040503050406030204" pitchFamily="18" charset="0"/>
                                  </a:rPr>
                                  <m:t>0</m:t>
                                </m:r>
                              </m:e>
                              <m:e>
                                <m:r>
                                  <a:rPr lang="en-NZ" b="0" i="1" smtClean="0">
                                    <a:latin typeface="Cambria Math" panose="02040503050406030204" pitchFamily="18" charset="0"/>
                                  </a:rPr>
                                  <m:t>2762</m:t>
                                </m:r>
                              </m:e>
                            </m:mr>
                          </m:m>
                        </m:e>
                      </m:d>
                    </m:oMath>
                  </m:oMathPara>
                </a14:m>
                <a:endParaRPr lang="en-NZ" dirty="0"/>
              </a:p>
            </p:txBody>
          </p:sp>
        </mc:Choice>
        <mc:Fallback xmlns="">
          <p:sp>
            <p:nvSpPr>
              <p:cNvPr id="5" name="TextBox 4"/>
              <p:cNvSpPr txBox="1">
                <a:spLocks noRot="1" noChangeAspect="1" noMove="1" noResize="1" noEditPoints="1" noAdjustHandles="1" noChangeArrowheads="1" noChangeShapeType="1" noTextEdit="1"/>
              </p:cNvSpPr>
              <p:nvPr/>
            </p:nvSpPr>
            <p:spPr>
              <a:xfrm>
                <a:off x="5404331" y="2008630"/>
                <a:ext cx="1342996" cy="1235979"/>
              </a:xfrm>
              <a:prstGeom prst="rect">
                <a:avLst/>
              </a:prstGeom>
              <a:blipFill>
                <a:blip r:embed="rId3"/>
                <a:stretch>
                  <a:fillRect/>
                </a:stretch>
              </a:blipFill>
            </p:spPr>
            <p:txBody>
              <a:bodyPr/>
              <a:lstStyle/>
              <a:p>
                <a:r>
                  <a:rPr lang="en-NZ">
                    <a:noFill/>
                  </a:rPr>
                  <a:t> </a:t>
                </a:r>
              </a:p>
            </p:txBody>
          </p:sp>
        </mc:Fallback>
      </mc:AlternateContent>
      <p:pic>
        <p:nvPicPr>
          <p:cNvPr id="6" name="Picture 5"/>
          <p:cNvPicPr>
            <a:picLocks noChangeAspect="1"/>
          </p:cNvPicPr>
          <p:nvPr/>
        </p:nvPicPr>
        <p:blipFill>
          <a:blip r:embed="rId4"/>
          <a:stretch>
            <a:fillRect/>
          </a:stretch>
        </p:blipFill>
        <p:spPr>
          <a:xfrm>
            <a:off x="609600" y="3387707"/>
            <a:ext cx="5213531" cy="1663365"/>
          </a:xfrm>
          <a:prstGeom prst="rect">
            <a:avLst/>
          </a:prstGeom>
        </p:spPr>
      </p:pic>
    </p:spTree>
    <p:extLst>
      <p:ext uri="{BB962C8B-B14F-4D97-AF65-F5344CB8AC3E}">
        <p14:creationId xmlns:p14="http://schemas.microsoft.com/office/powerpoint/2010/main" val="24886903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2400" dirty="0"/>
              <a:t>Delayed </a:t>
            </a:r>
            <a:r>
              <a:rPr lang="en-NZ" sz="2400" dirty="0" smtClean="0"/>
              <a:t>rewards (i.e. future time orientation)</a:t>
            </a:r>
            <a:endParaRPr lang="en-NZ" sz="2400" dirty="0"/>
          </a:p>
        </p:txBody>
      </p:sp>
      <p:sp>
        <p:nvSpPr>
          <p:cNvPr id="3" name="Content Placeholder 2"/>
          <p:cNvSpPr>
            <a:spLocks noGrp="1"/>
          </p:cNvSpPr>
          <p:nvPr>
            <p:ph idx="1"/>
          </p:nvPr>
        </p:nvSpPr>
        <p:spPr>
          <a:xfrm>
            <a:off x="152400" y="666750"/>
            <a:ext cx="6553200" cy="2362200"/>
          </a:xfrm>
        </p:spPr>
        <p:txBody>
          <a:bodyPr>
            <a:noAutofit/>
          </a:bodyPr>
          <a:lstStyle/>
          <a:p>
            <a:r>
              <a:rPr lang="en-NZ" sz="1400" dirty="0"/>
              <a:t>If you want to </a:t>
            </a:r>
            <a:r>
              <a:rPr lang="en-NZ" sz="1400" dirty="0" smtClean="0"/>
              <a:t>have a bachelor degree in IT, </a:t>
            </a:r>
            <a:r>
              <a:rPr lang="en-NZ" sz="1400" dirty="0"/>
              <a:t>you’re going to have to go through some pain to get there. </a:t>
            </a:r>
            <a:endParaRPr lang="en-NZ" sz="1400" dirty="0" smtClean="0"/>
          </a:p>
          <a:p>
            <a:r>
              <a:rPr lang="en-NZ" sz="1400" dirty="0" smtClean="0"/>
              <a:t>You’ll </a:t>
            </a:r>
            <a:r>
              <a:rPr lang="en-NZ" sz="1400" dirty="0"/>
              <a:t>be studying a long time before </a:t>
            </a:r>
            <a:r>
              <a:rPr lang="en-NZ" sz="1400" dirty="0" smtClean="0"/>
              <a:t>you get your degree, </a:t>
            </a:r>
            <a:r>
              <a:rPr lang="en-NZ" sz="1400" dirty="0"/>
              <a:t>and the rewards will be low while you are doing so. </a:t>
            </a:r>
            <a:endParaRPr lang="en-NZ" sz="1400" dirty="0" smtClean="0"/>
          </a:p>
          <a:p>
            <a:r>
              <a:rPr lang="en-NZ" sz="1400" dirty="0" smtClean="0"/>
              <a:t>However</a:t>
            </a:r>
            <a:r>
              <a:rPr lang="en-NZ" sz="1400" dirty="0"/>
              <a:t>, once you get to be a fully fledged </a:t>
            </a:r>
            <a:r>
              <a:rPr lang="en-NZ" sz="1400" dirty="0" smtClean="0"/>
              <a:t>BIT graduate, </a:t>
            </a:r>
            <a:r>
              <a:rPr lang="en-NZ" sz="1400" dirty="0"/>
              <a:t>the rewards </a:t>
            </a:r>
            <a:r>
              <a:rPr lang="en-NZ" sz="1400" dirty="0" smtClean="0"/>
              <a:t>should be significant.</a:t>
            </a:r>
          </a:p>
          <a:p>
            <a:r>
              <a:rPr lang="en-NZ" sz="1400" dirty="0" smtClean="0"/>
              <a:t>During </a:t>
            </a:r>
            <a:r>
              <a:rPr lang="en-NZ" sz="1400" dirty="0"/>
              <a:t>your time studying, you </a:t>
            </a:r>
            <a:r>
              <a:rPr lang="en-NZ" sz="1400" dirty="0" smtClean="0"/>
              <a:t>are operating </a:t>
            </a:r>
            <a:r>
              <a:rPr lang="en-NZ" sz="1400" dirty="0"/>
              <a:t>under a delayed reward or delayed gratification paradigm in order to reach that greater reward. </a:t>
            </a:r>
            <a:endParaRPr lang="en-NZ" sz="1400" dirty="0" smtClean="0"/>
          </a:p>
          <a:p>
            <a:r>
              <a:rPr lang="en-NZ" sz="1400" dirty="0" smtClean="0"/>
              <a:t>You </a:t>
            </a:r>
            <a:r>
              <a:rPr lang="en-NZ" sz="1400" dirty="0"/>
              <a:t>might only be willing to undertake that period of delayed reward for a given period of time – you wouldn’t want to be studying forever, or at least, for decades.</a:t>
            </a:r>
          </a:p>
        </p:txBody>
      </p:sp>
      <p:pic>
        <p:nvPicPr>
          <p:cNvPr id="4" name="Picture 3"/>
          <p:cNvPicPr>
            <a:picLocks noChangeAspect="1"/>
          </p:cNvPicPr>
          <p:nvPr/>
        </p:nvPicPr>
        <p:blipFill>
          <a:blip r:embed="rId2"/>
          <a:stretch>
            <a:fillRect/>
          </a:stretch>
        </p:blipFill>
        <p:spPr>
          <a:xfrm>
            <a:off x="1676400" y="3172456"/>
            <a:ext cx="3378200" cy="1900238"/>
          </a:xfrm>
          <a:prstGeom prst="rect">
            <a:avLst/>
          </a:prstGeom>
        </p:spPr>
      </p:pic>
    </p:spTree>
    <p:extLst>
      <p:ext uri="{BB962C8B-B14F-4D97-AF65-F5344CB8AC3E}">
        <p14:creationId xmlns:p14="http://schemas.microsoft.com/office/powerpoint/2010/main" val="12846380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The marshmallow test</a:t>
            </a:r>
            <a:endParaRPr lang="en-NZ" dirty="0"/>
          </a:p>
        </p:txBody>
      </p:sp>
      <p:pic>
        <p:nvPicPr>
          <p:cNvPr id="4" name="Picture 3"/>
          <p:cNvPicPr>
            <a:picLocks noChangeAspect="1"/>
          </p:cNvPicPr>
          <p:nvPr/>
        </p:nvPicPr>
        <p:blipFill>
          <a:blip r:embed="rId3"/>
          <a:stretch>
            <a:fillRect/>
          </a:stretch>
        </p:blipFill>
        <p:spPr>
          <a:xfrm>
            <a:off x="122515" y="1047750"/>
            <a:ext cx="6569638" cy="3429000"/>
          </a:xfrm>
          <a:prstGeom prst="rect">
            <a:avLst/>
          </a:prstGeom>
        </p:spPr>
      </p:pic>
      <p:pic>
        <p:nvPicPr>
          <p:cNvPr id="5" name="Picture 4"/>
          <p:cNvPicPr>
            <a:picLocks noChangeAspect="1"/>
          </p:cNvPicPr>
          <p:nvPr/>
        </p:nvPicPr>
        <p:blipFill>
          <a:blip r:embed="rId4"/>
          <a:stretch>
            <a:fillRect/>
          </a:stretch>
        </p:blipFill>
        <p:spPr>
          <a:xfrm>
            <a:off x="2013320" y="895350"/>
            <a:ext cx="4822268" cy="3820986"/>
          </a:xfrm>
          <a:prstGeom prst="rect">
            <a:avLst/>
          </a:prstGeom>
        </p:spPr>
      </p:pic>
    </p:spTree>
    <p:extLst>
      <p:ext uri="{BB962C8B-B14F-4D97-AF65-F5344CB8AC3E}">
        <p14:creationId xmlns:p14="http://schemas.microsoft.com/office/powerpoint/2010/main" val="66437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Delayed reward reinforcement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52400" y="666750"/>
                <a:ext cx="6553200" cy="2514600"/>
              </a:xfrm>
            </p:spPr>
            <p:txBody>
              <a:bodyPr>
                <a:normAutofit fontScale="70000" lnSpcReduction="20000"/>
              </a:bodyPr>
              <a:lstStyle/>
              <a:p>
                <a:r>
                  <a:rPr lang="en-NZ" dirty="0" smtClean="0"/>
                  <a:t>We can bring the concept of delayed gratification (aka future time orientation) into </a:t>
                </a:r>
                <a:r>
                  <a:rPr lang="en-NZ" dirty="0"/>
                  <a:t>our understanding of reinforcement learning. </a:t>
                </a:r>
                <a:endParaRPr lang="en-NZ" dirty="0" smtClean="0"/>
              </a:p>
              <a:p>
                <a:r>
                  <a:rPr lang="en-NZ" dirty="0" smtClean="0"/>
                  <a:t>Let’s </a:t>
                </a:r>
                <a:r>
                  <a:rPr lang="en-NZ" dirty="0"/>
                  <a:t>say we are in state 3 – in the previous case, when the agent chose action </a:t>
                </a:r>
                <a:r>
                  <a:rPr lang="en-NZ"/>
                  <a:t>0 </a:t>
                </a:r>
                <a:r>
                  <a:rPr lang="en-NZ" smtClean="0"/>
                  <a:t>in state </a:t>
                </a:r>
                <a:r>
                  <a:rPr lang="en-NZ" dirty="0"/>
                  <a:t>3, the reward was zero and therefore </a:t>
                </a:r>
                <a14:m>
                  <m:oMath xmlns:m="http://schemas.openxmlformats.org/officeDocument/2006/math">
                    <m:sSub>
                      <m:sSubPr>
                        <m:ctrlPr>
                          <a:rPr lang="en-NZ" i="1" dirty="0" smtClean="0">
                            <a:latin typeface="Cambria Math" panose="02040503050406030204" pitchFamily="18" charset="0"/>
                          </a:rPr>
                        </m:ctrlPr>
                      </m:sSubPr>
                      <m:e>
                        <m:r>
                          <a:rPr lang="en-NZ" b="0" i="1" dirty="0" smtClean="0">
                            <a:latin typeface="Cambria Math" panose="02040503050406030204" pitchFamily="18" charset="0"/>
                          </a:rPr>
                          <m:t>𝑟</m:t>
                        </m:r>
                      </m:e>
                      <m:sub>
                        <m:r>
                          <a:rPr lang="en-NZ" b="0" i="1" dirty="0" smtClean="0">
                            <a:latin typeface="Cambria Math" panose="02040503050406030204" pitchFamily="18" charset="0"/>
                          </a:rPr>
                          <m:t>𝑡𝑎𝑏𝑙𝑒</m:t>
                        </m:r>
                      </m:sub>
                    </m:sSub>
                    <m:r>
                      <a:rPr lang="en-NZ" i="1" dirty="0" smtClean="0">
                        <a:latin typeface="Cambria Math" panose="02040503050406030204" pitchFamily="18" charset="0"/>
                      </a:rPr>
                      <m:t>(3</m:t>
                    </m:r>
                    <m:r>
                      <a:rPr lang="en-NZ" i="1" dirty="0">
                        <a:latin typeface="Cambria Math" panose="02040503050406030204" pitchFamily="18" charset="0"/>
                      </a:rPr>
                      <m:t>, </m:t>
                    </m:r>
                    <m:r>
                      <a:rPr lang="en-NZ" i="1" dirty="0" smtClean="0">
                        <a:latin typeface="Cambria Math" panose="02040503050406030204" pitchFamily="18" charset="0"/>
                      </a:rPr>
                      <m:t>0) </m:t>
                    </m:r>
                    <m:r>
                      <a:rPr lang="en-NZ" i="1" dirty="0">
                        <a:latin typeface="Cambria Math" panose="02040503050406030204" pitchFamily="18" charset="0"/>
                      </a:rPr>
                      <m:t>= 0</m:t>
                    </m:r>
                  </m:oMath>
                </a14:m>
                <a:r>
                  <a:rPr lang="en-NZ" dirty="0"/>
                  <a:t>. </a:t>
                </a:r>
                <a:endParaRPr lang="en-NZ" dirty="0" smtClean="0"/>
              </a:p>
              <a:p>
                <a:r>
                  <a:rPr lang="en-NZ" dirty="0" smtClean="0"/>
                  <a:t>Obviously </a:t>
                </a:r>
                <a:r>
                  <a:rPr lang="en-NZ" dirty="0"/>
                  <a:t>the agent would not see this as an attractive step compared to the alternative for this state i.e. </a:t>
                </a:r>
                <a14:m>
                  <m:oMath xmlns:m="http://schemas.openxmlformats.org/officeDocument/2006/math">
                    <m:sSub>
                      <m:sSubPr>
                        <m:ctrlPr>
                          <a:rPr lang="en-NZ" i="1" dirty="0">
                            <a:latin typeface="Cambria Math" panose="02040503050406030204" pitchFamily="18" charset="0"/>
                          </a:rPr>
                        </m:ctrlPr>
                      </m:sSubPr>
                      <m:e>
                        <m:r>
                          <a:rPr lang="en-NZ" i="1" dirty="0">
                            <a:latin typeface="Cambria Math" panose="02040503050406030204" pitchFamily="18" charset="0"/>
                          </a:rPr>
                          <m:t>𝑟</m:t>
                        </m:r>
                      </m:e>
                      <m:sub>
                        <m:r>
                          <a:rPr lang="en-NZ" i="1" dirty="0">
                            <a:latin typeface="Cambria Math" panose="02040503050406030204" pitchFamily="18" charset="0"/>
                          </a:rPr>
                          <m:t>𝑡𝑎𝑏𝑙𝑒</m:t>
                        </m:r>
                      </m:sub>
                    </m:sSub>
                    <m:r>
                      <a:rPr lang="en-NZ" i="1" dirty="0">
                        <a:latin typeface="Cambria Math" panose="02040503050406030204" pitchFamily="18" charset="0"/>
                      </a:rPr>
                      <m:t>(3, </m:t>
                    </m:r>
                    <m:r>
                      <a:rPr lang="en-NZ" b="0" i="1" dirty="0" smtClean="0">
                        <a:latin typeface="Cambria Math" panose="02040503050406030204" pitchFamily="18" charset="0"/>
                      </a:rPr>
                      <m:t>1</m:t>
                    </m:r>
                    <m:r>
                      <a:rPr lang="en-NZ" i="1" dirty="0">
                        <a:latin typeface="Cambria Math" panose="02040503050406030204" pitchFamily="18" charset="0"/>
                      </a:rPr>
                      <m:t>) =</m:t>
                    </m:r>
                    <m:r>
                      <a:rPr lang="en-NZ" b="0" i="1" dirty="0" smtClean="0">
                        <a:latin typeface="Cambria Math" panose="02040503050406030204" pitchFamily="18" charset="0"/>
                      </a:rPr>
                      <m:t>2</m:t>
                    </m:r>
                  </m:oMath>
                </a14:m>
                <a:r>
                  <a:rPr lang="en-NZ" dirty="0"/>
                  <a:t>. </a:t>
                </a:r>
                <a:endParaRPr lang="en-NZ" dirty="0" smtClean="0"/>
              </a:p>
              <a:p>
                <a:r>
                  <a:rPr lang="en-NZ" dirty="0" smtClean="0"/>
                  <a:t>But </a:t>
                </a:r>
                <a:r>
                  <a:rPr lang="en-NZ" dirty="0"/>
                  <a:t>what if we assigned to </a:t>
                </a:r>
                <a14:m>
                  <m:oMath xmlns:m="http://schemas.openxmlformats.org/officeDocument/2006/math">
                    <m:sSub>
                      <m:sSubPr>
                        <m:ctrlPr>
                          <a:rPr lang="en-NZ" i="1" dirty="0">
                            <a:latin typeface="Cambria Math" panose="02040503050406030204" pitchFamily="18" charset="0"/>
                          </a:rPr>
                        </m:ctrlPr>
                      </m:sSubPr>
                      <m:e>
                        <m:r>
                          <a:rPr lang="en-NZ" i="1" dirty="0">
                            <a:latin typeface="Cambria Math" panose="02040503050406030204" pitchFamily="18" charset="0"/>
                          </a:rPr>
                          <m:t>𝑟</m:t>
                        </m:r>
                      </m:e>
                      <m:sub>
                        <m:r>
                          <a:rPr lang="en-NZ" i="1" dirty="0">
                            <a:latin typeface="Cambria Math" panose="02040503050406030204" pitchFamily="18" charset="0"/>
                          </a:rPr>
                          <m:t>𝑡𝑎𝑏𝑙𝑒</m:t>
                        </m:r>
                      </m:sub>
                    </m:sSub>
                    <m:r>
                      <a:rPr lang="en-NZ" i="1" dirty="0">
                        <a:latin typeface="Cambria Math" panose="02040503050406030204" pitchFamily="18" charset="0"/>
                      </a:rPr>
                      <m:t>(3, 0)</m:t>
                    </m:r>
                  </m:oMath>
                </a14:m>
                <a:r>
                  <a:rPr lang="en-NZ" dirty="0" smtClean="0"/>
                  <a:t> the </a:t>
                </a:r>
                <a:r>
                  <a:rPr lang="en-NZ" dirty="0"/>
                  <a:t>reward the agent would received if it chose action 0 </a:t>
                </a:r>
                <a:r>
                  <a:rPr lang="en-NZ" dirty="0" smtClean="0"/>
                  <a:t>again in </a:t>
                </a:r>
                <a:r>
                  <a:rPr lang="en-NZ" dirty="0"/>
                  <a:t>state </a:t>
                </a:r>
                <a:r>
                  <a:rPr lang="en-NZ" dirty="0" smtClean="0"/>
                  <a:t>4 (</a:t>
                </a:r>
                <a14:m>
                  <m:oMath xmlns:m="http://schemas.openxmlformats.org/officeDocument/2006/math">
                    <m:sSub>
                      <m:sSubPr>
                        <m:ctrlPr>
                          <a:rPr lang="en-NZ" i="1" dirty="0">
                            <a:latin typeface="Cambria Math" panose="02040503050406030204" pitchFamily="18" charset="0"/>
                          </a:rPr>
                        </m:ctrlPr>
                      </m:sSubPr>
                      <m:e>
                        <m:r>
                          <a:rPr lang="en-NZ" i="1" dirty="0">
                            <a:latin typeface="Cambria Math" panose="02040503050406030204" pitchFamily="18" charset="0"/>
                          </a:rPr>
                          <m:t>𝑟</m:t>
                        </m:r>
                      </m:e>
                      <m:sub>
                        <m:r>
                          <a:rPr lang="en-NZ" i="1" dirty="0">
                            <a:latin typeface="Cambria Math" panose="02040503050406030204" pitchFamily="18" charset="0"/>
                          </a:rPr>
                          <m:t>𝑡𝑎𝑏𝑙𝑒</m:t>
                        </m:r>
                      </m:sub>
                    </m:sSub>
                    <m:r>
                      <a:rPr lang="en-NZ" i="1" dirty="0">
                        <a:latin typeface="Cambria Math" panose="02040503050406030204" pitchFamily="18" charset="0"/>
                      </a:rPr>
                      <m:t>(</m:t>
                    </m:r>
                    <m:r>
                      <a:rPr lang="en-NZ" b="0" i="1" dirty="0" smtClean="0">
                        <a:latin typeface="Cambria Math" panose="02040503050406030204" pitchFamily="18" charset="0"/>
                      </a:rPr>
                      <m:t>4</m:t>
                    </m:r>
                    <m:r>
                      <a:rPr lang="en-NZ" i="1" dirty="0">
                        <a:latin typeface="Cambria Math" panose="02040503050406030204" pitchFamily="18" charset="0"/>
                      </a:rPr>
                      <m:t>, 0)</m:t>
                    </m:r>
                  </m:oMath>
                </a14:m>
                <a:r>
                  <a:rPr lang="en-NZ" dirty="0" smtClean="0"/>
                  <a:t>)? </a:t>
                </a:r>
              </a:p>
              <a:p>
                <a:pPr lvl="1"/>
                <a14:m>
                  <m:oMath xmlns:m="http://schemas.openxmlformats.org/officeDocument/2006/math">
                    <m:sSub>
                      <m:sSubPr>
                        <m:ctrlPr>
                          <a:rPr lang="en-NZ" i="1" dirty="0">
                            <a:latin typeface="Cambria Math" panose="02040503050406030204" pitchFamily="18" charset="0"/>
                          </a:rPr>
                        </m:ctrlPr>
                      </m:sSubPr>
                      <m:e>
                        <m:r>
                          <a:rPr lang="en-NZ" i="1" dirty="0">
                            <a:latin typeface="Cambria Math" panose="02040503050406030204" pitchFamily="18" charset="0"/>
                          </a:rPr>
                          <m:t>𝑟</m:t>
                        </m:r>
                      </m:e>
                      <m:sub>
                        <m:r>
                          <a:rPr lang="en-NZ" i="1" dirty="0">
                            <a:latin typeface="Cambria Math" panose="02040503050406030204" pitchFamily="18" charset="0"/>
                          </a:rPr>
                          <m:t>𝑡𝑎𝑏𝑙𝑒</m:t>
                        </m:r>
                      </m:sub>
                    </m:sSub>
                    <m:r>
                      <a:rPr lang="en-NZ" i="1" dirty="0">
                        <a:latin typeface="Cambria Math" panose="02040503050406030204" pitchFamily="18" charset="0"/>
                      </a:rPr>
                      <m:t>(3, 0)</m:t>
                    </m:r>
                  </m:oMath>
                </a14:m>
                <a:r>
                  <a:rPr lang="en-NZ" dirty="0" smtClean="0"/>
                  <a:t> </a:t>
                </a:r>
                <a:r>
                  <a:rPr lang="en-NZ" dirty="0"/>
                  <a:t>= </a:t>
                </a:r>
                <a:r>
                  <a:rPr lang="en-NZ" dirty="0" smtClean="0"/>
                  <a:t>0 </a:t>
                </a:r>
                <a:r>
                  <a:rPr lang="en-NZ" dirty="0"/>
                  <a:t>+ 10 = 10 – a much more attractive alternative!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52400" y="666750"/>
                <a:ext cx="6553200" cy="2514600"/>
              </a:xfrm>
              <a:blipFill>
                <a:blip r:embed="rId2"/>
                <a:stretch>
                  <a:fillRect l="-465" t="-2421"/>
                </a:stretch>
              </a:blipFill>
            </p:spPr>
            <p:txBody>
              <a:bodyPr/>
              <a:lstStyle/>
              <a:p>
                <a:r>
                  <a:rPr lang="en-NZ">
                    <a:noFill/>
                  </a:rPr>
                  <a:t> </a:t>
                </a:r>
              </a:p>
            </p:txBody>
          </p:sp>
        </mc:Fallback>
      </mc:AlternateContent>
      <p:pic>
        <p:nvPicPr>
          <p:cNvPr id="5" name="Picture 4"/>
          <p:cNvPicPr>
            <a:picLocks noChangeAspect="1"/>
          </p:cNvPicPr>
          <p:nvPr/>
        </p:nvPicPr>
        <p:blipFill>
          <a:blip r:embed="rId3"/>
          <a:stretch>
            <a:fillRect/>
          </a:stretch>
        </p:blipFill>
        <p:spPr>
          <a:xfrm>
            <a:off x="822234" y="3452120"/>
            <a:ext cx="5213531" cy="1663365"/>
          </a:xfrm>
          <a:prstGeom prst="rect">
            <a:avLst/>
          </a:prstGeom>
        </p:spPr>
      </p:pic>
    </p:spTree>
    <p:extLst>
      <p:ext uri="{BB962C8B-B14F-4D97-AF65-F5344CB8AC3E}">
        <p14:creationId xmlns:p14="http://schemas.microsoft.com/office/powerpoint/2010/main" val="14251422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Q – learning algorithm</a:t>
            </a:r>
          </a:p>
        </p:txBody>
      </p:sp>
      <p:sp>
        <p:nvSpPr>
          <p:cNvPr id="3" name="Content Placeholder 2"/>
          <p:cNvSpPr>
            <a:spLocks noGrp="1"/>
          </p:cNvSpPr>
          <p:nvPr>
            <p:ph idx="1"/>
          </p:nvPr>
        </p:nvSpPr>
        <p:spPr>
          <a:xfrm>
            <a:off x="0" y="666750"/>
            <a:ext cx="6858000" cy="1134836"/>
          </a:xfrm>
        </p:spPr>
        <p:txBody>
          <a:bodyPr>
            <a:normAutofit fontScale="92500" lnSpcReduction="20000"/>
          </a:bodyPr>
          <a:lstStyle/>
          <a:p>
            <a:r>
              <a:rPr lang="en-NZ" sz="1600" dirty="0"/>
              <a:t>This idea of propagating possible reward from the best possible actions in future states is a core component of </a:t>
            </a:r>
            <a:r>
              <a:rPr lang="en-NZ" sz="1600" dirty="0" smtClean="0"/>
              <a:t>Q </a:t>
            </a:r>
            <a:r>
              <a:rPr lang="en-NZ" sz="1600" dirty="0"/>
              <a:t>learning. </a:t>
            </a:r>
            <a:endParaRPr lang="en-NZ" sz="1600" dirty="0" smtClean="0"/>
          </a:p>
          <a:p>
            <a:r>
              <a:rPr lang="en-NZ" sz="1600" dirty="0" smtClean="0"/>
              <a:t>In </a:t>
            </a:r>
            <a:r>
              <a:rPr lang="en-NZ" sz="1600" dirty="0"/>
              <a:t>Q learning, the Q value for each action in each state is updated when the relevant information is made available. </a:t>
            </a:r>
            <a:endParaRPr lang="en-NZ" sz="1600" dirty="0" smtClean="0"/>
          </a:p>
          <a:p>
            <a:r>
              <a:rPr lang="en-NZ" sz="1600" dirty="0" smtClean="0"/>
              <a:t>The </a:t>
            </a:r>
            <a:r>
              <a:rPr lang="en-NZ" sz="1600" dirty="0"/>
              <a:t>Q learning </a:t>
            </a:r>
            <a:r>
              <a:rPr lang="en-NZ" sz="1600" dirty="0" smtClean="0"/>
              <a:t>(Q table updating rule) </a:t>
            </a:r>
            <a:r>
              <a:rPr lang="en-NZ" sz="1600" dirty="0"/>
              <a:t>is:</a:t>
            </a:r>
          </a:p>
        </p:txBody>
      </p:sp>
      <p:pic>
        <p:nvPicPr>
          <p:cNvPr id="6" name="Picture 5"/>
          <p:cNvPicPr>
            <a:picLocks noChangeAspect="1"/>
          </p:cNvPicPr>
          <p:nvPr/>
        </p:nvPicPr>
        <p:blipFill rotWithShape="1">
          <a:blip r:embed="rId2"/>
          <a:srcRect t="32052"/>
          <a:stretch/>
        </p:blipFill>
        <p:spPr>
          <a:xfrm>
            <a:off x="369611" y="1809750"/>
            <a:ext cx="6118777" cy="548365"/>
          </a:xfrm>
          <a:prstGeom prst="rect">
            <a:avLst/>
          </a:prstGeom>
        </p:spPr>
      </p:pic>
      <p:sp>
        <p:nvSpPr>
          <p:cNvPr id="7" name="Rectangle 6"/>
          <p:cNvSpPr/>
          <p:nvPr/>
        </p:nvSpPr>
        <p:spPr>
          <a:xfrm>
            <a:off x="1618130" y="1754823"/>
            <a:ext cx="914400" cy="552345"/>
          </a:xfrm>
          <a:prstGeom prst="rect">
            <a:avLst/>
          </a:prstGeom>
          <a:solidFill>
            <a:schemeClr val="accent1">
              <a:lumMod val="40000"/>
              <a:lumOff val="6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Rectangle 7"/>
          <p:cNvSpPr/>
          <p:nvPr/>
        </p:nvSpPr>
        <p:spPr>
          <a:xfrm>
            <a:off x="369611" y="2442479"/>
            <a:ext cx="163789" cy="204331"/>
          </a:xfrm>
          <a:prstGeom prst="rect">
            <a:avLst/>
          </a:prstGeom>
          <a:solidFill>
            <a:schemeClr val="accent1">
              <a:lumMod val="40000"/>
              <a:lumOff val="6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9" name="Rectangle 8"/>
          <p:cNvSpPr/>
          <p:nvPr/>
        </p:nvSpPr>
        <p:spPr>
          <a:xfrm>
            <a:off x="2803202" y="1762667"/>
            <a:ext cx="244798" cy="552345"/>
          </a:xfrm>
          <a:prstGeom prst="rect">
            <a:avLst/>
          </a:prstGeom>
          <a:solidFill>
            <a:srgbClr val="EC7EDF">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0" name="Rectangle 9"/>
          <p:cNvSpPr/>
          <p:nvPr/>
        </p:nvSpPr>
        <p:spPr>
          <a:xfrm>
            <a:off x="3098336" y="1762667"/>
            <a:ext cx="178264" cy="552345"/>
          </a:xfrm>
          <a:prstGeom prst="rect">
            <a:avLst/>
          </a:prstGeom>
          <a:solidFill>
            <a:srgbClr val="00B05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Rectangle 10"/>
          <p:cNvSpPr/>
          <p:nvPr/>
        </p:nvSpPr>
        <p:spPr>
          <a:xfrm>
            <a:off x="3536251" y="1754822"/>
            <a:ext cx="244798" cy="552345"/>
          </a:xfrm>
          <a:prstGeom prst="rect">
            <a:avLst/>
          </a:prstGeom>
          <a:solidFill>
            <a:srgbClr val="FFC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 name="Rectangle 11"/>
          <p:cNvSpPr/>
          <p:nvPr/>
        </p:nvSpPr>
        <p:spPr>
          <a:xfrm>
            <a:off x="3781049" y="1754821"/>
            <a:ext cx="1476752" cy="552345"/>
          </a:xfrm>
          <a:prstGeom prst="rect">
            <a:avLst/>
          </a:prstGeom>
          <a:solidFill>
            <a:srgbClr val="FF0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Rectangle 12"/>
          <p:cNvSpPr/>
          <p:nvPr/>
        </p:nvSpPr>
        <p:spPr>
          <a:xfrm>
            <a:off x="5257802" y="1754820"/>
            <a:ext cx="1066798" cy="552345"/>
          </a:xfrm>
          <a:prstGeom prst="rect">
            <a:avLst/>
          </a:prstGeom>
          <a:solidFill>
            <a:schemeClr val="tx1">
              <a:lumMod val="50000"/>
              <a:lumOff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4" name="Rectangle 13"/>
          <p:cNvSpPr/>
          <p:nvPr/>
        </p:nvSpPr>
        <p:spPr>
          <a:xfrm>
            <a:off x="369611" y="2799210"/>
            <a:ext cx="163789" cy="198026"/>
          </a:xfrm>
          <a:prstGeom prst="rect">
            <a:avLst/>
          </a:prstGeom>
          <a:solidFill>
            <a:srgbClr val="EC7EDF">
              <a:alpha val="4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Rectangle 14"/>
          <p:cNvSpPr/>
          <p:nvPr/>
        </p:nvSpPr>
        <p:spPr>
          <a:xfrm>
            <a:off x="369611" y="3180210"/>
            <a:ext cx="163789" cy="198024"/>
          </a:xfrm>
          <a:prstGeom prst="rect">
            <a:avLst/>
          </a:prstGeom>
          <a:solidFill>
            <a:srgbClr val="00B05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6" name="Rectangle 15"/>
          <p:cNvSpPr/>
          <p:nvPr/>
        </p:nvSpPr>
        <p:spPr>
          <a:xfrm>
            <a:off x="369611" y="3490725"/>
            <a:ext cx="163789" cy="222885"/>
          </a:xfrm>
          <a:prstGeom prst="rect">
            <a:avLst/>
          </a:prstGeom>
          <a:solidFill>
            <a:srgbClr val="FFC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7" name="Rectangle 16"/>
          <p:cNvSpPr/>
          <p:nvPr/>
        </p:nvSpPr>
        <p:spPr>
          <a:xfrm>
            <a:off x="364803" y="4009648"/>
            <a:ext cx="168597" cy="243341"/>
          </a:xfrm>
          <a:prstGeom prst="rect">
            <a:avLst/>
          </a:prstGeom>
          <a:solidFill>
            <a:srgbClr val="FF0000">
              <a:alpha val="4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8" name="TextBox 17"/>
          <p:cNvSpPr txBox="1"/>
          <p:nvPr/>
        </p:nvSpPr>
        <p:spPr>
          <a:xfrm>
            <a:off x="533400" y="2364420"/>
            <a:ext cx="4114800" cy="369332"/>
          </a:xfrm>
          <a:prstGeom prst="rect">
            <a:avLst/>
          </a:prstGeom>
          <a:noFill/>
        </p:spPr>
        <p:txBody>
          <a:bodyPr wrap="square" rtlCol="0">
            <a:spAutoFit/>
          </a:bodyPr>
          <a:lstStyle/>
          <a:p>
            <a:r>
              <a:rPr lang="en-NZ" dirty="0" smtClean="0"/>
              <a:t>Current Q-table value we are updating</a:t>
            </a:r>
            <a:endParaRPr lang="en-NZ" dirty="0"/>
          </a:p>
        </p:txBody>
      </p:sp>
      <p:sp>
        <p:nvSpPr>
          <p:cNvPr id="19" name="TextBox 18"/>
          <p:cNvSpPr txBox="1"/>
          <p:nvPr/>
        </p:nvSpPr>
        <p:spPr>
          <a:xfrm>
            <a:off x="533400" y="2695042"/>
            <a:ext cx="6324600" cy="369332"/>
          </a:xfrm>
          <a:prstGeom prst="rect">
            <a:avLst/>
          </a:prstGeom>
          <a:noFill/>
        </p:spPr>
        <p:txBody>
          <a:bodyPr wrap="square" rtlCol="0">
            <a:spAutoFit/>
          </a:bodyPr>
          <a:lstStyle/>
          <a:p>
            <a:r>
              <a:rPr lang="en-NZ" dirty="0" smtClean="0"/>
              <a:t>Learning rate (</a:t>
            </a:r>
            <a:r>
              <a:rPr lang="en-NZ" sz="1400" dirty="0" smtClean="0"/>
              <a:t>restricts </a:t>
            </a:r>
            <a:r>
              <a:rPr lang="en-NZ" sz="1400" dirty="0"/>
              <a:t>the updating to ensure it doesn’t “race” to a solution</a:t>
            </a:r>
            <a:r>
              <a:rPr lang="en-NZ" sz="1400" dirty="0" smtClean="0"/>
              <a:t>)</a:t>
            </a:r>
            <a:endParaRPr lang="en-NZ" dirty="0"/>
          </a:p>
        </p:txBody>
      </p:sp>
      <mc:AlternateContent xmlns:mc="http://schemas.openxmlformats.org/markup-compatibility/2006" xmlns:a14="http://schemas.microsoft.com/office/drawing/2010/main">
        <mc:Choice Requires="a14">
          <p:sp>
            <p:nvSpPr>
              <p:cNvPr id="20" name="TextBox 19"/>
              <p:cNvSpPr txBox="1"/>
              <p:nvPr/>
            </p:nvSpPr>
            <p:spPr>
              <a:xfrm>
                <a:off x="533400" y="3088489"/>
                <a:ext cx="6172200" cy="369332"/>
              </a:xfrm>
              <a:prstGeom prst="rect">
                <a:avLst/>
              </a:prstGeom>
              <a:noFill/>
            </p:spPr>
            <p:txBody>
              <a:bodyPr wrap="square" rtlCol="0">
                <a:spAutoFit/>
              </a:bodyPr>
              <a:lstStyle/>
              <a:p>
                <a:r>
                  <a:rPr lang="en-NZ" dirty="0"/>
                  <a:t>Reward hat was obtained when action </a:t>
                </a:r>
                <a14:m>
                  <m:oMath xmlns:m="http://schemas.openxmlformats.org/officeDocument/2006/math">
                    <m:r>
                      <a:rPr lang="en-NZ" i="1" dirty="0" smtClean="0">
                        <a:latin typeface="Cambria Math" panose="02040503050406030204" pitchFamily="18" charset="0"/>
                      </a:rPr>
                      <m:t>𝑎</m:t>
                    </m:r>
                  </m:oMath>
                </a14:m>
                <a:r>
                  <a:rPr lang="en-NZ" dirty="0"/>
                  <a:t> was taken in state </a:t>
                </a:r>
                <a14:m>
                  <m:oMath xmlns:m="http://schemas.openxmlformats.org/officeDocument/2006/math">
                    <m:r>
                      <a:rPr lang="en-NZ" i="1" dirty="0" smtClean="0">
                        <a:latin typeface="Cambria Math" panose="02040503050406030204" pitchFamily="18" charset="0"/>
                      </a:rPr>
                      <m:t>𝑠</m:t>
                    </m:r>
                  </m:oMath>
                </a14:m>
                <a:r>
                  <a:rPr lang="en-NZ" dirty="0"/>
                  <a:t> </a:t>
                </a:r>
              </a:p>
            </p:txBody>
          </p:sp>
        </mc:Choice>
        <mc:Fallback xmlns="">
          <p:sp>
            <p:nvSpPr>
              <p:cNvPr id="20" name="TextBox 19"/>
              <p:cNvSpPr txBox="1">
                <a:spLocks noRot="1" noChangeAspect="1" noMove="1" noResize="1" noEditPoints="1" noAdjustHandles="1" noChangeArrowheads="1" noChangeShapeType="1" noTextEdit="1"/>
              </p:cNvSpPr>
              <p:nvPr/>
            </p:nvSpPr>
            <p:spPr>
              <a:xfrm>
                <a:off x="533400" y="3088489"/>
                <a:ext cx="6172200" cy="369332"/>
              </a:xfrm>
              <a:prstGeom prst="rect">
                <a:avLst/>
              </a:prstGeom>
              <a:blipFill>
                <a:blip r:embed="rId3"/>
                <a:stretch>
                  <a:fillRect l="-889" t="-10000" b="-26667"/>
                </a:stretch>
              </a:blipFill>
            </p:spPr>
            <p:txBody>
              <a:bodyPr/>
              <a:lstStyle/>
              <a:p>
                <a:r>
                  <a:rPr lang="en-NZ">
                    <a:noFill/>
                  </a:rPr>
                  <a:t> </a:t>
                </a:r>
              </a:p>
            </p:txBody>
          </p:sp>
        </mc:Fallback>
      </mc:AlternateContent>
      <p:sp>
        <p:nvSpPr>
          <p:cNvPr id="21" name="TextBox 20"/>
          <p:cNvSpPr txBox="1"/>
          <p:nvPr/>
        </p:nvSpPr>
        <p:spPr>
          <a:xfrm>
            <a:off x="546847" y="3417501"/>
            <a:ext cx="6234954" cy="530915"/>
          </a:xfrm>
          <a:prstGeom prst="rect">
            <a:avLst/>
          </a:prstGeom>
          <a:noFill/>
        </p:spPr>
        <p:txBody>
          <a:bodyPr wrap="square" rtlCol="0">
            <a:spAutoFit/>
          </a:bodyPr>
          <a:lstStyle/>
          <a:p>
            <a:r>
              <a:rPr lang="en-NZ" dirty="0" smtClean="0"/>
              <a:t>Discount factor (</a:t>
            </a:r>
            <a:r>
              <a:rPr lang="en-NZ" sz="1050" dirty="0"/>
              <a:t>decreases the impact of future rewards on the immediate decision making in state </a:t>
            </a:r>
            <a:r>
              <a:rPr lang="en-NZ" sz="1050" i="1" dirty="0"/>
              <a:t>s</a:t>
            </a:r>
            <a:r>
              <a:rPr lang="en-NZ" sz="1050" dirty="0"/>
              <a:t>. This </a:t>
            </a:r>
            <a:r>
              <a:rPr lang="en-NZ" sz="1050" dirty="0" smtClean="0"/>
              <a:t>represents </a:t>
            </a:r>
            <a:r>
              <a:rPr lang="en-NZ" sz="1050" dirty="0"/>
              <a:t>a limited patience in the agent – it won’t study forever to get that </a:t>
            </a:r>
            <a:r>
              <a:rPr lang="en-NZ" sz="1050" dirty="0" smtClean="0"/>
              <a:t>BIT degree</a:t>
            </a:r>
            <a:r>
              <a:rPr lang="en-NZ" sz="1050" dirty="0"/>
              <a:t>.</a:t>
            </a:r>
            <a:r>
              <a:rPr lang="en-NZ" sz="1050" dirty="0" smtClean="0"/>
              <a:t>)</a:t>
            </a:r>
            <a:endParaRPr lang="en-NZ" sz="1050" dirty="0"/>
          </a:p>
        </p:txBody>
      </p:sp>
      <mc:AlternateContent xmlns:mc="http://schemas.openxmlformats.org/markup-compatibility/2006" xmlns:a14="http://schemas.microsoft.com/office/drawing/2010/main">
        <mc:Choice Requires="a14">
          <p:sp>
            <p:nvSpPr>
              <p:cNvPr id="22" name="TextBox 21"/>
              <p:cNvSpPr txBox="1"/>
              <p:nvPr/>
            </p:nvSpPr>
            <p:spPr>
              <a:xfrm>
                <a:off x="533400" y="3936653"/>
                <a:ext cx="6172200" cy="854080"/>
              </a:xfrm>
              <a:prstGeom prst="rect">
                <a:avLst/>
              </a:prstGeom>
              <a:noFill/>
            </p:spPr>
            <p:txBody>
              <a:bodyPr wrap="square" rtlCol="0">
                <a:spAutoFit/>
              </a:bodyPr>
              <a:lstStyle/>
              <a:p>
                <a:r>
                  <a:rPr lang="en-NZ" dirty="0" smtClean="0"/>
                  <a:t>Estimated reward from our next state/action pair </a:t>
                </a:r>
                <a:r>
                  <a:rPr lang="en-NZ" sz="1600" dirty="0" smtClean="0"/>
                  <a:t>(</a:t>
                </a:r>
                <a:r>
                  <a:rPr lang="en-NZ" sz="1050" dirty="0" smtClean="0"/>
                  <a:t>the </a:t>
                </a:r>
                <a:r>
                  <a:rPr lang="en-NZ" sz="1050" dirty="0"/>
                  <a:t>agent is looking forward to determine the best possible future rewards before making the next step a</a:t>
                </a:r>
                <a:r>
                  <a:rPr lang="en-NZ" sz="1050" dirty="0" smtClean="0"/>
                  <a:t>. </a:t>
                </a:r>
                <a:r>
                  <a:rPr lang="en-NZ" sz="1050" dirty="0"/>
                  <a:t>notice the recursive </a:t>
                </a:r>
                <a:r>
                  <a:rPr lang="en-NZ" sz="1050" dirty="0" smtClean="0"/>
                  <a:t>nature of the call. </a:t>
                </a:r>
                <a14:m>
                  <m:oMath xmlns:m="http://schemas.openxmlformats.org/officeDocument/2006/math">
                    <m:r>
                      <a:rPr lang="en-NZ" sz="1050" i="1" dirty="0" smtClean="0">
                        <a:latin typeface="Cambria Math" panose="02040503050406030204" pitchFamily="18" charset="0"/>
                      </a:rPr>
                      <m:t>𝑄</m:t>
                    </m:r>
                    <m:r>
                      <a:rPr lang="en-NZ" sz="1050" i="1" dirty="0" smtClean="0">
                        <a:latin typeface="Cambria Math" panose="02040503050406030204" pitchFamily="18" charset="0"/>
                      </a:rPr>
                      <m:t>(</m:t>
                    </m:r>
                    <m:r>
                      <a:rPr lang="en-NZ" sz="1050" i="1" dirty="0" err="1" smtClean="0">
                        <a:latin typeface="Cambria Math" panose="02040503050406030204" pitchFamily="18" charset="0"/>
                      </a:rPr>
                      <m:t>𝑠</m:t>
                    </m:r>
                    <m:r>
                      <a:rPr lang="en-NZ" sz="1050" i="1" dirty="0" err="1" smtClean="0">
                        <a:latin typeface="Cambria Math" panose="02040503050406030204" pitchFamily="18" charset="0"/>
                      </a:rPr>
                      <m:t>’,’</m:t>
                    </m:r>
                    <m:r>
                      <a:rPr lang="en-NZ" sz="1050" i="1" dirty="0" err="1" smtClean="0">
                        <a:latin typeface="Cambria Math" panose="02040503050406030204" pitchFamily="18" charset="0"/>
                      </a:rPr>
                      <m:t>𝑎</m:t>
                    </m:r>
                    <m:r>
                      <a:rPr lang="en-NZ" sz="1050" i="1" dirty="0" smtClean="0">
                        <a:latin typeface="Cambria Math" panose="02040503050406030204" pitchFamily="18" charset="0"/>
                      </a:rPr>
                      <m:t>’) </m:t>
                    </m:r>
                  </m:oMath>
                </a14:m>
                <a:r>
                  <a:rPr lang="en-NZ" sz="1050" dirty="0" smtClean="0"/>
                  <a:t>implicitly also holds the maximum discounted reward for the state after that, </a:t>
                </a:r>
                <a14:m>
                  <m:oMath xmlns:m="http://schemas.openxmlformats.org/officeDocument/2006/math">
                    <m:r>
                      <a:rPr lang="en-NZ" sz="1050" i="1" dirty="0" smtClean="0">
                        <a:latin typeface="Cambria Math" panose="02040503050406030204" pitchFamily="18" charset="0"/>
                      </a:rPr>
                      <m:t>𝑄</m:t>
                    </m:r>
                    <m:r>
                      <a:rPr lang="en-NZ" sz="1050" i="1" dirty="0" smtClean="0">
                        <a:latin typeface="Cambria Math" panose="02040503050406030204" pitchFamily="18" charset="0"/>
                      </a:rPr>
                      <m:t>(</m:t>
                    </m:r>
                    <m:r>
                      <a:rPr lang="en-NZ" sz="1050" i="1" dirty="0" err="1" smtClean="0">
                        <a:latin typeface="Cambria Math" panose="02040503050406030204" pitchFamily="18" charset="0"/>
                      </a:rPr>
                      <m:t>𝑠</m:t>
                    </m:r>
                    <m:r>
                      <a:rPr lang="en-NZ" sz="1050" i="1" dirty="0" err="1" smtClean="0">
                        <a:latin typeface="Cambria Math" panose="02040503050406030204" pitchFamily="18" charset="0"/>
                      </a:rPr>
                      <m:t>’’,</m:t>
                    </m:r>
                    <m:r>
                      <a:rPr lang="en-NZ" sz="1050" i="1" dirty="0" err="1" smtClean="0">
                        <a:latin typeface="Cambria Math" panose="02040503050406030204" pitchFamily="18" charset="0"/>
                      </a:rPr>
                      <m:t>𝑎</m:t>
                    </m:r>
                    <m:r>
                      <a:rPr lang="en-NZ" sz="1050" i="1" dirty="0" smtClean="0">
                        <a:latin typeface="Cambria Math" panose="02040503050406030204" pitchFamily="18" charset="0"/>
                      </a:rPr>
                      <m:t>’’)</m:t>
                    </m:r>
                  </m:oMath>
                </a14:m>
                <a:r>
                  <a:rPr lang="en-NZ" sz="1050" dirty="0" smtClean="0"/>
                  <a:t>,and likewise, it holds the discounted reward for the state </a:t>
                </a:r>
                <a14:m>
                  <m:oMath xmlns:m="http://schemas.openxmlformats.org/officeDocument/2006/math">
                    <m:r>
                      <a:rPr lang="en-NZ" sz="1050" i="1" dirty="0" smtClean="0">
                        <a:latin typeface="Cambria Math" panose="02040503050406030204" pitchFamily="18" charset="0"/>
                      </a:rPr>
                      <m:t>𝑄</m:t>
                    </m:r>
                    <m:r>
                      <a:rPr lang="en-NZ" sz="1050" i="1" dirty="0" smtClean="0">
                        <a:latin typeface="Cambria Math" panose="02040503050406030204" pitchFamily="18" charset="0"/>
                      </a:rPr>
                      <m:t>(</m:t>
                    </m:r>
                    <m:r>
                      <a:rPr lang="en-NZ" sz="1050" i="1" dirty="0" err="1" smtClean="0">
                        <a:latin typeface="Cambria Math" panose="02040503050406030204" pitchFamily="18" charset="0"/>
                      </a:rPr>
                      <m:t>𝑠</m:t>
                    </m:r>
                    <m:r>
                      <a:rPr lang="en-NZ" sz="1050" i="1" dirty="0" err="1" smtClean="0">
                        <a:latin typeface="Cambria Math" panose="02040503050406030204" pitchFamily="18" charset="0"/>
                      </a:rPr>
                      <m:t>’’’,</m:t>
                    </m:r>
                    <m:r>
                      <a:rPr lang="en-NZ" sz="1050" i="1" dirty="0" err="1" smtClean="0">
                        <a:latin typeface="Cambria Math" panose="02040503050406030204" pitchFamily="18" charset="0"/>
                      </a:rPr>
                      <m:t>𝑎</m:t>
                    </m:r>
                    <m:r>
                      <a:rPr lang="en-NZ" sz="1050" i="1" dirty="0" smtClean="0">
                        <a:latin typeface="Cambria Math" panose="02040503050406030204" pitchFamily="18" charset="0"/>
                      </a:rPr>
                      <m:t>’’’)</m:t>
                    </m:r>
                  </m:oMath>
                </a14:m>
                <a:r>
                  <a:rPr lang="en-NZ" sz="1050" dirty="0" smtClean="0"/>
                  <a:t> and so on…</a:t>
                </a:r>
                <a:endParaRPr lang="en-NZ" sz="1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533400" y="3936653"/>
                <a:ext cx="6172200" cy="854080"/>
              </a:xfrm>
              <a:prstGeom prst="rect">
                <a:avLst/>
              </a:prstGeom>
              <a:blipFill>
                <a:blip r:embed="rId4"/>
                <a:stretch>
                  <a:fillRect l="-889" t="-4286" b="-3571"/>
                </a:stretch>
              </a:blipFill>
            </p:spPr>
            <p:txBody>
              <a:bodyPr/>
              <a:lstStyle/>
              <a:p>
                <a:r>
                  <a:rPr lang="en-NZ">
                    <a:noFill/>
                  </a:rPr>
                  <a:t> </a:t>
                </a:r>
              </a:p>
            </p:txBody>
          </p:sp>
        </mc:Fallback>
      </mc:AlternateContent>
      <p:sp>
        <p:nvSpPr>
          <p:cNvPr id="24" name="Rectangle 23"/>
          <p:cNvSpPr/>
          <p:nvPr/>
        </p:nvSpPr>
        <p:spPr>
          <a:xfrm>
            <a:off x="358874" y="4781550"/>
            <a:ext cx="187973" cy="234579"/>
          </a:xfrm>
          <a:prstGeom prst="rect">
            <a:avLst/>
          </a:prstGeom>
          <a:solidFill>
            <a:schemeClr val="tx1">
              <a:lumMod val="50000"/>
              <a:lumOff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25" name="TextBox 24"/>
          <p:cNvSpPr txBox="1"/>
          <p:nvPr/>
        </p:nvSpPr>
        <p:spPr>
          <a:xfrm>
            <a:off x="546847" y="4777128"/>
            <a:ext cx="6234954" cy="276999"/>
          </a:xfrm>
          <a:prstGeom prst="rect">
            <a:avLst/>
          </a:prstGeom>
          <a:noFill/>
        </p:spPr>
        <p:txBody>
          <a:bodyPr wrap="square" rtlCol="0">
            <a:spAutoFit/>
          </a:bodyPr>
          <a:lstStyle/>
          <a:p>
            <a:r>
              <a:rPr lang="en-NZ" sz="1200" dirty="0" smtClean="0"/>
              <a:t>Normalizes and </a:t>
            </a:r>
            <a:r>
              <a:rPr lang="en-NZ" sz="1200" dirty="0"/>
              <a:t>restrict the growth of the Q value as the training of the agent </a:t>
            </a:r>
            <a:r>
              <a:rPr lang="en-NZ" sz="1200" dirty="0" smtClean="0"/>
              <a:t>progresses</a:t>
            </a:r>
            <a:endParaRPr lang="en-NZ" sz="1200" dirty="0"/>
          </a:p>
        </p:txBody>
      </p:sp>
    </p:spTree>
    <p:extLst>
      <p:ext uri="{BB962C8B-B14F-4D97-AF65-F5344CB8AC3E}">
        <p14:creationId xmlns:p14="http://schemas.microsoft.com/office/powerpoint/2010/main" val="337651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4"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86718"/>
            <a:ext cx="3276600" cy="460771"/>
          </a:xfrm>
        </p:spPr>
        <p:txBody>
          <a:bodyPr>
            <a:normAutofit fontScale="90000"/>
          </a:bodyPr>
          <a:lstStyle/>
          <a:p>
            <a:r>
              <a:rPr lang="en-NZ" dirty="0" smtClean="0"/>
              <a:t>Rewards leaking</a:t>
            </a:r>
            <a:endParaRPr lang="en-NZ"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9050" y="956024"/>
                <a:ext cx="6934200" cy="4114800"/>
              </a:xfrm>
            </p:spPr>
            <p:txBody>
              <a:bodyPr>
                <a:normAutofit fontScale="77500" lnSpcReduction="20000"/>
              </a:bodyPr>
              <a:lstStyle/>
              <a:p>
                <a:r>
                  <a:rPr lang="en-NZ" dirty="0" smtClean="0"/>
                  <a:t>Note that while the learning rule only examines the best action in the following state, in reality, discounted rewards still cascade down from future states. For instance, if we think of the cascading rewards from all the 0 actions (i.e. moving forward along the chain) and start at state 3, the Q reward will be </a:t>
                </a:r>
                <a14:m>
                  <m:oMath xmlns:m="http://schemas.openxmlformats.org/officeDocument/2006/math">
                    <m:r>
                      <a:rPr lang="en-NZ" i="1">
                        <a:latin typeface="Cambria Math" panose="02040503050406030204" pitchFamily="18" charset="0"/>
                      </a:rPr>
                      <m:t>𝑟</m:t>
                    </m:r>
                    <m:r>
                      <a:rPr lang="en-NZ" i="1">
                        <a:latin typeface="Cambria Math" panose="02040503050406030204" pitchFamily="18" charset="0"/>
                      </a:rPr>
                      <m:t>+</m:t>
                    </m:r>
                    <m:r>
                      <a:rPr lang="en-NZ" i="1">
                        <a:latin typeface="Cambria Math" panose="02040503050406030204" pitchFamily="18" charset="0"/>
                        <a:ea typeface="Cambria Math" panose="02040503050406030204" pitchFamily="18" charset="0"/>
                      </a:rPr>
                      <m:t>𝛾</m:t>
                    </m:r>
                    <m:r>
                      <a:rPr lang="en-NZ" i="1">
                        <a:latin typeface="Cambria Math" panose="02040503050406030204" pitchFamily="18" charset="0"/>
                        <a:ea typeface="Cambria Math" panose="02040503050406030204" pitchFamily="18" charset="0"/>
                      </a:rPr>
                      <m:t>∙</m:t>
                    </m:r>
                    <m:sSub>
                      <m:sSubPr>
                        <m:ctrlPr>
                          <a:rPr lang="en-NZ" i="1">
                            <a:latin typeface="Cambria Math" panose="02040503050406030204" pitchFamily="18" charset="0"/>
                            <a:ea typeface="Cambria Math" panose="02040503050406030204" pitchFamily="18" charset="0"/>
                          </a:rPr>
                        </m:ctrlPr>
                      </m:sSubPr>
                      <m:e>
                        <m:r>
                          <a:rPr lang="en-NZ" i="1">
                            <a:latin typeface="Cambria Math" panose="02040503050406030204" pitchFamily="18" charset="0"/>
                            <a:ea typeface="Cambria Math" panose="02040503050406030204" pitchFamily="18" charset="0"/>
                          </a:rPr>
                          <m:t>𝑚𝑎𝑥</m:t>
                        </m:r>
                      </m:e>
                      <m:sub>
                        <m:r>
                          <a:rPr lang="en-NZ" i="1">
                            <a:latin typeface="Cambria Math" panose="02040503050406030204" pitchFamily="18" charset="0"/>
                            <a:ea typeface="Cambria Math" panose="02040503050406030204" pitchFamily="18" charset="0"/>
                          </a:rPr>
                          <m:t>𝑎</m:t>
                        </m:r>
                      </m:sub>
                    </m:sSub>
                    <m:r>
                      <a:rPr lang="en-NZ" i="1">
                        <a:latin typeface="Cambria Math" panose="02040503050406030204" pitchFamily="18" charset="0"/>
                        <a:ea typeface="Cambria Math" panose="02040503050406030204" pitchFamily="18" charset="0"/>
                      </a:rPr>
                      <m:t>𝑄</m:t>
                    </m:r>
                    <m:d>
                      <m:dPr>
                        <m:ctrlPr>
                          <a:rPr lang="en-NZ" i="1">
                            <a:latin typeface="Cambria Math" panose="02040503050406030204" pitchFamily="18" charset="0"/>
                            <a:ea typeface="Cambria Math" panose="02040503050406030204" pitchFamily="18" charset="0"/>
                          </a:rPr>
                        </m:ctrlPr>
                      </m:dPr>
                      <m:e>
                        <m:sSup>
                          <m:sSupPr>
                            <m:ctrlPr>
                              <a:rPr lang="en-NZ" i="1">
                                <a:latin typeface="Cambria Math" panose="02040503050406030204" pitchFamily="18" charset="0"/>
                                <a:ea typeface="Cambria Math" panose="02040503050406030204" pitchFamily="18" charset="0"/>
                              </a:rPr>
                            </m:ctrlPr>
                          </m:sSupPr>
                          <m:e>
                            <m:r>
                              <a:rPr lang="en-NZ" i="1">
                                <a:latin typeface="Cambria Math" panose="02040503050406030204" pitchFamily="18" charset="0"/>
                                <a:ea typeface="Cambria Math" panose="02040503050406030204" pitchFamily="18" charset="0"/>
                              </a:rPr>
                              <m:t>𝑠</m:t>
                            </m:r>
                          </m:e>
                          <m:sup>
                            <m:r>
                              <a:rPr lang="en-NZ" i="1">
                                <a:latin typeface="Cambria Math" panose="02040503050406030204" pitchFamily="18" charset="0"/>
                                <a:ea typeface="Cambria Math" panose="02040503050406030204" pitchFamily="18" charset="0"/>
                              </a:rPr>
                              <m:t>′</m:t>
                            </m:r>
                          </m:sup>
                        </m:sSup>
                        <m:r>
                          <a:rPr lang="en-NZ" i="1">
                            <a:latin typeface="Cambria Math" panose="02040503050406030204" pitchFamily="18" charset="0"/>
                            <a:ea typeface="Cambria Math" panose="02040503050406030204" pitchFamily="18" charset="0"/>
                          </a:rPr>
                          <m:t>,</m:t>
                        </m:r>
                        <m:sSup>
                          <m:sSupPr>
                            <m:ctrlPr>
                              <a:rPr lang="en-NZ" i="1">
                                <a:latin typeface="Cambria Math" panose="02040503050406030204" pitchFamily="18" charset="0"/>
                                <a:ea typeface="Cambria Math" panose="02040503050406030204" pitchFamily="18" charset="0"/>
                              </a:rPr>
                            </m:ctrlPr>
                          </m:sSupPr>
                          <m:e>
                            <m:r>
                              <a:rPr lang="en-NZ" i="1">
                                <a:latin typeface="Cambria Math" panose="02040503050406030204" pitchFamily="18" charset="0"/>
                                <a:ea typeface="Cambria Math" panose="02040503050406030204" pitchFamily="18" charset="0"/>
                              </a:rPr>
                              <m:t>𝑎</m:t>
                            </m:r>
                          </m:e>
                          <m:sup>
                            <m:r>
                              <a:rPr lang="en-NZ" i="1">
                                <a:latin typeface="Cambria Math" panose="02040503050406030204" pitchFamily="18" charset="0"/>
                                <a:ea typeface="Cambria Math" panose="02040503050406030204" pitchFamily="18" charset="0"/>
                              </a:rPr>
                              <m:t>′</m:t>
                            </m:r>
                          </m:sup>
                        </m:sSup>
                      </m:e>
                    </m:d>
                    <m:r>
                      <a:rPr lang="en-NZ" i="1">
                        <a:latin typeface="Cambria Math" panose="02040503050406030204" pitchFamily="18" charset="0"/>
                        <a:ea typeface="Cambria Math" panose="02040503050406030204" pitchFamily="18" charset="0"/>
                      </a:rPr>
                      <m:t>=0+0.95×10=9.5</m:t>
                    </m:r>
                  </m:oMath>
                </a14:m>
                <a:r>
                  <a:rPr lang="en-NZ" dirty="0"/>
                  <a:t> (with </a:t>
                </a:r>
                <a14:m>
                  <m:oMath xmlns:m="http://schemas.openxmlformats.org/officeDocument/2006/math">
                    <m:r>
                      <a:rPr lang="en-NZ" i="1">
                        <a:latin typeface="Cambria Math" panose="02040503050406030204" pitchFamily="18" charset="0"/>
                        <a:ea typeface="Cambria Math" panose="02040503050406030204" pitchFamily="18" charset="0"/>
                      </a:rPr>
                      <m:t>𝛾</m:t>
                    </m:r>
                    <m:r>
                      <a:rPr lang="en-NZ" i="1">
                        <a:latin typeface="Cambria Math" panose="02040503050406030204" pitchFamily="18" charset="0"/>
                        <a:ea typeface="Cambria Math" panose="02040503050406030204" pitchFamily="18" charset="0"/>
                      </a:rPr>
                      <m:t>=0.95)</m:t>
                    </m:r>
                  </m:oMath>
                </a14:m>
                <a:endParaRPr lang="en-NZ" dirty="0" smtClean="0"/>
              </a:p>
              <a:p>
                <a:r>
                  <a:rPr lang="en-NZ" dirty="0" smtClean="0"/>
                  <a:t>If </a:t>
                </a:r>
                <a:r>
                  <a:rPr lang="en-NZ" dirty="0"/>
                  <a:t>we work back from state 3 to state 2 it will </a:t>
                </a:r>
                <a:r>
                  <a:rPr lang="en-NZ" dirty="0" smtClean="0"/>
                  <a:t>be </a:t>
                </a:r>
                <a14:m>
                  <m:oMath xmlns:m="http://schemas.openxmlformats.org/officeDocument/2006/math">
                    <m:r>
                      <a:rPr lang="en-NZ" i="1">
                        <a:latin typeface="Cambria Math" panose="02040503050406030204" pitchFamily="18" charset="0"/>
                        <a:ea typeface="Cambria Math" panose="02040503050406030204" pitchFamily="18" charset="0"/>
                      </a:rPr>
                      <m:t>0+0.95×9.5=9.025</m:t>
                    </m:r>
                  </m:oMath>
                </a14:m>
                <a:r>
                  <a:rPr lang="en-NZ" dirty="0" smtClean="0"/>
                  <a:t> </a:t>
                </a:r>
              </a:p>
              <a:p>
                <a:r>
                  <a:rPr lang="en-NZ" dirty="0" smtClean="0"/>
                  <a:t>Likewise</a:t>
                </a:r>
                <a:r>
                  <a:rPr lang="en-NZ" dirty="0"/>
                  <a:t>, the cascaded, </a:t>
                </a:r>
                <a:r>
                  <a:rPr lang="en-NZ" dirty="0" smtClean="0"/>
                  <a:t>reward </a:t>
                </a:r>
                <a:r>
                  <a:rPr lang="en-NZ" dirty="0"/>
                  <a:t>from to state </a:t>
                </a:r>
                <a:r>
                  <a:rPr lang="en-NZ" dirty="0" smtClean="0"/>
                  <a:t>2 to 1 </a:t>
                </a:r>
                <a:r>
                  <a:rPr lang="en-NZ" dirty="0"/>
                  <a:t>will </a:t>
                </a:r>
                <a:r>
                  <a:rPr lang="en-NZ" dirty="0" smtClean="0"/>
                  <a:t>be </a:t>
                </a:r>
                <a14:m>
                  <m:oMath xmlns:m="http://schemas.openxmlformats.org/officeDocument/2006/math">
                    <m:r>
                      <a:rPr lang="en-NZ" i="1">
                        <a:latin typeface="Cambria Math" panose="02040503050406030204" pitchFamily="18" charset="0"/>
                        <a:ea typeface="Cambria Math" panose="02040503050406030204" pitchFamily="18" charset="0"/>
                      </a:rPr>
                      <m:t>0</m:t>
                    </m:r>
                    <m:r>
                      <a:rPr lang="en-NZ" b="0" i="1" smtClean="0">
                        <a:latin typeface="Cambria Math" panose="02040503050406030204" pitchFamily="18" charset="0"/>
                        <a:ea typeface="Cambria Math" panose="02040503050406030204" pitchFamily="18" charset="0"/>
                      </a:rPr>
                      <m:t>+</m:t>
                    </m:r>
                    <m:r>
                      <a:rPr lang="en-NZ" i="1">
                        <a:latin typeface="Cambria Math" panose="02040503050406030204" pitchFamily="18" charset="0"/>
                        <a:ea typeface="Cambria Math" panose="02040503050406030204" pitchFamily="18" charset="0"/>
                      </a:rPr>
                      <m:t>+0.95×9.025</m:t>
                    </m:r>
                    <m:r>
                      <a:rPr lang="en-NZ" b="0" i="1" smtClean="0">
                        <a:latin typeface="Cambria Math" panose="02040503050406030204" pitchFamily="18" charset="0"/>
                        <a:ea typeface="Cambria Math" panose="02040503050406030204" pitchFamily="18" charset="0"/>
                      </a:rPr>
                      <m:t>=8.57</m:t>
                    </m:r>
                  </m:oMath>
                </a14:m>
                <a:r>
                  <a:rPr lang="en-NZ" dirty="0" smtClean="0"/>
                  <a:t> and so on</a:t>
                </a:r>
              </a:p>
              <a:p>
                <a:r>
                  <a:rPr lang="en-NZ" dirty="0" smtClean="0"/>
                  <a:t>Therefore</a:t>
                </a:r>
                <a:r>
                  <a:rPr lang="en-NZ" dirty="0"/>
                  <a:t>, while the immediate updating calculation only looks at the maximum Q value for the next state, “upstream” rewards that have previously been discovered by the agent still cascade down </a:t>
                </a:r>
                <a:r>
                  <a:rPr lang="en-NZ" dirty="0" smtClean="0"/>
                  <a:t>(i.e. leak) into </a:t>
                </a:r>
                <a:r>
                  <a:rPr lang="en-NZ" dirty="0"/>
                  <a:t>the present state and action decision. This is a simplification, due to the learning rate and random events in the environment, but represents the general idea.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050" y="956024"/>
                <a:ext cx="6934200" cy="4114800"/>
              </a:xfrm>
              <a:blipFill>
                <a:blip r:embed="rId2"/>
                <a:stretch>
                  <a:fillRect l="-615" t="-1926" r="-1054"/>
                </a:stretch>
              </a:blipFill>
            </p:spPr>
            <p:txBody>
              <a:bodyPr/>
              <a:lstStyle/>
              <a:p>
                <a:r>
                  <a:rPr lang="en-NZ">
                    <a:noFill/>
                  </a:rPr>
                  <a:t> </a:t>
                </a:r>
              </a:p>
            </p:txBody>
          </p:sp>
        </mc:Fallback>
      </mc:AlternateContent>
      <p:pic>
        <p:nvPicPr>
          <p:cNvPr id="4" name="Picture 3"/>
          <p:cNvPicPr>
            <a:picLocks noChangeAspect="1"/>
          </p:cNvPicPr>
          <p:nvPr/>
        </p:nvPicPr>
        <p:blipFill>
          <a:blip r:embed="rId3"/>
          <a:stretch>
            <a:fillRect/>
          </a:stretch>
        </p:blipFill>
        <p:spPr>
          <a:xfrm>
            <a:off x="4114800" y="78182"/>
            <a:ext cx="2781300" cy="887367"/>
          </a:xfrm>
          <a:prstGeom prst="rect">
            <a:avLst/>
          </a:prstGeom>
        </p:spPr>
      </p:pic>
    </p:spTree>
    <p:extLst>
      <p:ext uri="{BB962C8B-B14F-4D97-AF65-F5344CB8AC3E}">
        <p14:creationId xmlns:p14="http://schemas.microsoft.com/office/powerpoint/2010/main" val="11335037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The limitations of not exploring enough</a:t>
            </a:r>
            <a:endParaRPr lang="en-NZ" dirty="0"/>
          </a:p>
        </p:txBody>
      </p:sp>
      <p:sp>
        <p:nvSpPr>
          <p:cNvPr id="3" name="Content Placeholder 2"/>
          <p:cNvSpPr>
            <a:spLocks noGrp="1"/>
          </p:cNvSpPr>
          <p:nvPr>
            <p:ph idx="1"/>
          </p:nvPr>
        </p:nvSpPr>
        <p:spPr>
          <a:xfrm>
            <a:off x="152400" y="666750"/>
            <a:ext cx="6553200" cy="3168254"/>
          </a:xfrm>
        </p:spPr>
        <p:txBody>
          <a:bodyPr>
            <a:normAutofit fontScale="85000" lnSpcReduction="10000"/>
          </a:bodyPr>
          <a:lstStyle/>
          <a:p>
            <a:r>
              <a:rPr lang="en-NZ" dirty="0" smtClean="0"/>
              <a:t>After we ran the previous algorithm with rewards looking we get the adjacent Q table output</a:t>
            </a:r>
          </a:p>
          <a:p>
            <a:r>
              <a:rPr lang="en-NZ" dirty="0" smtClean="0"/>
              <a:t>we </a:t>
            </a:r>
            <a:r>
              <a:rPr lang="en-NZ" dirty="0"/>
              <a:t>would expect at least the state 4 – action 0 combination to have the highest Q score, but it doesn’t.  </a:t>
            </a:r>
            <a:endParaRPr lang="en-NZ" dirty="0" smtClean="0"/>
          </a:p>
          <a:p>
            <a:r>
              <a:rPr lang="en-NZ" dirty="0" smtClean="0"/>
              <a:t>We </a:t>
            </a:r>
            <a:r>
              <a:rPr lang="en-NZ" dirty="0"/>
              <a:t>might also expect the reward from this action in this state to have cascaded down through the states 0 to 3. </a:t>
            </a:r>
            <a:endParaRPr lang="en-NZ" dirty="0" smtClean="0"/>
          </a:p>
          <a:p>
            <a:r>
              <a:rPr lang="en-NZ" dirty="0" smtClean="0"/>
              <a:t>Something </a:t>
            </a:r>
            <a:r>
              <a:rPr lang="en-NZ" dirty="0"/>
              <a:t>has clearly gone wrong – and the answer is that </a:t>
            </a:r>
            <a:r>
              <a:rPr lang="en-NZ" b="1" dirty="0"/>
              <a:t>there isn’t enough exploration going on </a:t>
            </a:r>
            <a:r>
              <a:rPr lang="en-NZ" dirty="0"/>
              <a:t>within the agent training method.</a:t>
            </a:r>
          </a:p>
        </p:txBody>
      </p:sp>
      <p:pic>
        <p:nvPicPr>
          <p:cNvPr id="5" name="Picture 4"/>
          <p:cNvPicPr>
            <a:picLocks noChangeAspect="1"/>
          </p:cNvPicPr>
          <p:nvPr/>
        </p:nvPicPr>
        <p:blipFill>
          <a:blip r:embed="rId2"/>
          <a:stretch>
            <a:fillRect/>
          </a:stretch>
        </p:blipFill>
        <p:spPr>
          <a:xfrm>
            <a:off x="2000250" y="3835004"/>
            <a:ext cx="2857500" cy="1228725"/>
          </a:xfrm>
          <a:prstGeom prst="rect">
            <a:avLst/>
          </a:prstGeom>
        </p:spPr>
      </p:pic>
    </p:spTree>
    <p:extLst>
      <p:ext uri="{BB962C8B-B14F-4D97-AF65-F5344CB8AC3E}">
        <p14:creationId xmlns:p14="http://schemas.microsoft.com/office/powerpoint/2010/main" val="20427131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770" b="4432"/>
          <a:stretch/>
        </p:blipFill>
        <p:spPr>
          <a:xfrm>
            <a:off x="228600" y="133350"/>
            <a:ext cx="6264064" cy="4876801"/>
          </a:xfrm>
          <a:prstGeom prst="rect">
            <a:avLst/>
          </a:prstGeom>
        </p:spPr>
      </p:pic>
      <p:sp>
        <p:nvSpPr>
          <p:cNvPr id="3" name="Title 1"/>
          <p:cNvSpPr txBox="1">
            <a:spLocks/>
          </p:cNvSpPr>
          <p:nvPr/>
        </p:nvSpPr>
        <p:spPr>
          <a:xfrm>
            <a:off x="1234864" y="4400550"/>
            <a:ext cx="5089736" cy="533400"/>
          </a:xfrm>
          <a:prstGeom prst="rect">
            <a:avLst/>
          </a:prstGeom>
          <a:solidFill>
            <a:schemeClr val="accent1"/>
          </a:solidFill>
        </p:spPr>
        <p:txBody>
          <a:bodyPr>
            <a:no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NZ" sz="2800" dirty="0" smtClean="0"/>
              <a:t>Plan for remaining of semester</a:t>
            </a:r>
            <a:endParaRPr lang="en-NZ" sz="2800" dirty="0"/>
          </a:p>
        </p:txBody>
      </p:sp>
      <p:sp>
        <p:nvSpPr>
          <p:cNvPr id="4" name="TextBox 3"/>
          <p:cNvSpPr txBox="1"/>
          <p:nvPr/>
        </p:nvSpPr>
        <p:spPr>
          <a:xfrm>
            <a:off x="1066800" y="1881485"/>
            <a:ext cx="1143000" cy="461665"/>
          </a:xfrm>
          <a:prstGeom prst="rect">
            <a:avLst/>
          </a:prstGeom>
          <a:noFill/>
        </p:spPr>
        <p:txBody>
          <a:bodyPr wrap="square" rtlCol="0">
            <a:spAutoFit/>
          </a:bodyPr>
          <a:lstStyle/>
          <a:p>
            <a:pPr algn="ctr"/>
            <a:r>
              <a:rPr lang="en-NZ" sz="1200" b="1" dirty="0" smtClean="0"/>
              <a:t>Self-directed learning</a:t>
            </a:r>
            <a:endParaRPr lang="en-NZ" sz="1200" b="1" dirty="0"/>
          </a:p>
        </p:txBody>
      </p:sp>
      <p:sp>
        <p:nvSpPr>
          <p:cNvPr id="5" name="TextBox 4"/>
          <p:cNvSpPr txBox="1"/>
          <p:nvPr/>
        </p:nvSpPr>
        <p:spPr>
          <a:xfrm>
            <a:off x="2789132" y="1881485"/>
            <a:ext cx="1143000" cy="461665"/>
          </a:xfrm>
          <a:prstGeom prst="rect">
            <a:avLst/>
          </a:prstGeom>
          <a:noFill/>
        </p:spPr>
        <p:txBody>
          <a:bodyPr wrap="square" rtlCol="0">
            <a:spAutoFit/>
          </a:bodyPr>
          <a:lstStyle/>
          <a:p>
            <a:pPr algn="ctr"/>
            <a:r>
              <a:rPr lang="en-NZ" sz="1200" b="1" dirty="0" smtClean="0"/>
              <a:t>Self-directed learning</a:t>
            </a:r>
            <a:endParaRPr lang="en-NZ" sz="1200" b="1" dirty="0"/>
          </a:p>
        </p:txBody>
      </p:sp>
      <p:sp>
        <p:nvSpPr>
          <p:cNvPr id="6" name="TextBox 5"/>
          <p:cNvSpPr txBox="1"/>
          <p:nvPr/>
        </p:nvSpPr>
        <p:spPr>
          <a:xfrm>
            <a:off x="1066800" y="2495550"/>
            <a:ext cx="1143000" cy="461665"/>
          </a:xfrm>
          <a:prstGeom prst="rect">
            <a:avLst/>
          </a:prstGeom>
          <a:noFill/>
        </p:spPr>
        <p:txBody>
          <a:bodyPr wrap="square" rtlCol="0">
            <a:spAutoFit/>
          </a:bodyPr>
          <a:lstStyle/>
          <a:p>
            <a:pPr algn="ctr"/>
            <a:r>
              <a:rPr lang="en-NZ" sz="1200" b="1" dirty="0" smtClean="0"/>
              <a:t>Self-directed learning</a:t>
            </a:r>
            <a:endParaRPr lang="en-NZ" sz="1200" b="1" dirty="0"/>
          </a:p>
        </p:txBody>
      </p:sp>
      <p:sp>
        <p:nvSpPr>
          <p:cNvPr id="7" name="TextBox 6"/>
          <p:cNvSpPr txBox="1"/>
          <p:nvPr/>
        </p:nvSpPr>
        <p:spPr>
          <a:xfrm>
            <a:off x="2789132" y="2495549"/>
            <a:ext cx="1143000" cy="461665"/>
          </a:xfrm>
          <a:prstGeom prst="rect">
            <a:avLst/>
          </a:prstGeom>
          <a:noFill/>
        </p:spPr>
        <p:txBody>
          <a:bodyPr wrap="square" rtlCol="0">
            <a:spAutoFit/>
          </a:bodyPr>
          <a:lstStyle/>
          <a:p>
            <a:pPr algn="ctr"/>
            <a:r>
              <a:rPr lang="en-NZ" sz="1200" b="1" dirty="0" smtClean="0"/>
              <a:t>Exam 2 </a:t>
            </a:r>
          </a:p>
          <a:p>
            <a:pPr algn="ctr"/>
            <a:r>
              <a:rPr lang="en-NZ" sz="1200" b="1" dirty="0" smtClean="0"/>
              <a:t>Review</a:t>
            </a:r>
            <a:endParaRPr lang="en-NZ" sz="1200" b="1" dirty="0"/>
          </a:p>
        </p:txBody>
      </p:sp>
      <p:sp>
        <p:nvSpPr>
          <p:cNvPr id="8" name="TextBox 7"/>
          <p:cNvSpPr txBox="1"/>
          <p:nvPr/>
        </p:nvSpPr>
        <p:spPr>
          <a:xfrm>
            <a:off x="1066800" y="3032551"/>
            <a:ext cx="1143000" cy="646331"/>
          </a:xfrm>
          <a:prstGeom prst="rect">
            <a:avLst/>
          </a:prstGeom>
          <a:noFill/>
        </p:spPr>
        <p:txBody>
          <a:bodyPr wrap="square" rtlCol="0">
            <a:spAutoFit/>
          </a:bodyPr>
          <a:lstStyle/>
          <a:p>
            <a:pPr algn="ctr"/>
            <a:r>
              <a:rPr lang="en-NZ" sz="1200" b="1" dirty="0" smtClean="0"/>
              <a:t>Ethics</a:t>
            </a:r>
          </a:p>
          <a:p>
            <a:pPr algn="ctr"/>
            <a:r>
              <a:rPr lang="en-NZ" sz="1200" b="1" dirty="0" smtClean="0"/>
              <a:t>Debate</a:t>
            </a:r>
          </a:p>
          <a:p>
            <a:pPr algn="ctr"/>
            <a:r>
              <a:rPr lang="en-NZ" sz="1200" b="1" dirty="0" smtClean="0"/>
              <a:t>(optional)</a:t>
            </a:r>
            <a:endParaRPr lang="en-NZ" sz="1200" b="1" dirty="0"/>
          </a:p>
        </p:txBody>
      </p:sp>
      <p:sp>
        <p:nvSpPr>
          <p:cNvPr id="9" name="TextBox 8"/>
          <p:cNvSpPr txBox="1"/>
          <p:nvPr/>
        </p:nvSpPr>
        <p:spPr>
          <a:xfrm>
            <a:off x="2789132" y="3164541"/>
            <a:ext cx="1143000" cy="276999"/>
          </a:xfrm>
          <a:prstGeom prst="rect">
            <a:avLst/>
          </a:prstGeom>
          <a:noFill/>
        </p:spPr>
        <p:txBody>
          <a:bodyPr wrap="square" rtlCol="0">
            <a:spAutoFit/>
          </a:bodyPr>
          <a:lstStyle/>
          <a:p>
            <a:pPr algn="ctr"/>
            <a:r>
              <a:rPr lang="en-NZ" sz="1200" b="1" dirty="0" smtClean="0"/>
              <a:t>Exam 2</a:t>
            </a:r>
            <a:endParaRPr lang="en-NZ" sz="1200" b="1" dirty="0"/>
          </a:p>
        </p:txBody>
      </p:sp>
    </p:spTree>
    <p:extLst>
      <p:ext uri="{BB962C8B-B14F-4D97-AF65-F5344CB8AC3E}">
        <p14:creationId xmlns:p14="http://schemas.microsoft.com/office/powerpoint/2010/main" val="16421807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Exploration versus exploitation</a:t>
            </a:r>
            <a:endParaRPr lang="en-NZ" dirty="0"/>
          </a:p>
        </p:txBody>
      </p:sp>
      <p:sp>
        <p:nvSpPr>
          <p:cNvPr id="3" name="Content Placeholder 2"/>
          <p:cNvSpPr>
            <a:spLocks noGrp="1"/>
          </p:cNvSpPr>
          <p:nvPr>
            <p:ph idx="1"/>
          </p:nvPr>
        </p:nvSpPr>
        <p:spPr>
          <a:xfrm>
            <a:off x="152400" y="666750"/>
            <a:ext cx="3810000" cy="4267200"/>
          </a:xfrm>
        </p:spPr>
        <p:txBody>
          <a:bodyPr>
            <a:normAutofit fontScale="55000" lnSpcReduction="20000"/>
          </a:bodyPr>
          <a:lstStyle/>
          <a:p>
            <a:r>
              <a:rPr lang="en-NZ" dirty="0" smtClean="0"/>
              <a:t>At </a:t>
            </a:r>
            <a:r>
              <a:rPr lang="en-NZ" dirty="0"/>
              <a:t>the beginning of an optimization problem, it is best to allow the problem space to be explored extensively in the hope of finding good local (or even global) minima. </a:t>
            </a:r>
            <a:endParaRPr lang="en-NZ" dirty="0" smtClean="0"/>
          </a:p>
          <a:p>
            <a:r>
              <a:rPr lang="en-NZ" dirty="0" smtClean="0"/>
              <a:t>However</a:t>
            </a:r>
            <a:r>
              <a:rPr lang="en-NZ" dirty="0"/>
              <a:t>, once the problem space has been adequately searched, it is now best for the optimization algorithm to focus on exploiting what it has found by converging on the best minima to arrive at a good solution.</a:t>
            </a:r>
          </a:p>
          <a:p>
            <a:r>
              <a:rPr lang="en-NZ" dirty="0" smtClean="0"/>
              <a:t>Therefore</a:t>
            </a:r>
            <a:r>
              <a:rPr lang="en-NZ" dirty="0"/>
              <a:t>, in reinforcement learning, it is best to allow some randomness in the action selection at the beginning of the training. </a:t>
            </a:r>
            <a:endParaRPr lang="en-NZ" dirty="0" smtClean="0"/>
          </a:p>
          <a:p>
            <a:r>
              <a:rPr lang="en-NZ" dirty="0" smtClean="0"/>
              <a:t>This </a:t>
            </a:r>
            <a:r>
              <a:rPr lang="en-NZ" dirty="0"/>
              <a:t>randomness is determined by the epsilon parameter. Essentially, a random number is drawn between 0 and 1, and if it is less than epsilon, then a random action is selection. If not, an action is selected based on the output of the neural network. The epsilon variable usually starts somewhere close to 1, and is slowly decayed to somewhere around 0 during training. This allows a large exploration of the game at the beginning, but then the decay of the epsilon value allows the network to zero in on a good solution</a:t>
            </a:r>
          </a:p>
        </p:txBody>
      </p:sp>
      <p:pic>
        <p:nvPicPr>
          <p:cNvPr id="5" name="Picture 4"/>
          <p:cNvPicPr>
            <a:picLocks noChangeAspect="1"/>
          </p:cNvPicPr>
          <p:nvPr/>
        </p:nvPicPr>
        <p:blipFill>
          <a:blip r:embed="rId2"/>
          <a:stretch>
            <a:fillRect/>
          </a:stretch>
        </p:blipFill>
        <p:spPr>
          <a:xfrm>
            <a:off x="3904338" y="742950"/>
            <a:ext cx="2953662" cy="2175016"/>
          </a:xfrm>
          <a:prstGeom prst="rect">
            <a:avLst/>
          </a:prstGeom>
        </p:spPr>
      </p:pic>
      <p:pic>
        <p:nvPicPr>
          <p:cNvPr id="6" name="Picture 5"/>
          <p:cNvPicPr>
            <a:picLocks noChangeAspect="1"/>
          </p:cNvPicPr>
          <p:nvPr/>
        </p:nvPicPr>
        <p:blipFill rotWithShape="1">
          <a:blip r:embed="rId3"/>
          <a:srcRect t="28271" b="16420"/>
          <a:stretch/>
        </p:blipFill>
        <p:spPr>
          <a:xfrm>
            <a:off x="3989294" y="3562350"/>
            <a:ext cx="2628900" cy="1036749"/>
          </a:xfrm>
          <a:prstGeom prst="rect">
            <a:avLst/>
          </a:prstGeom>
        </p:spPr>
      </p:pic>
    </p:spTree>
    <p:extLst>
      <p:ext uri="{BB962C8B-B14F-4D97-AF65-F5344CB8AC3E}">
        <p14:creationId xmlns:p14="http://schemas.microsoft.com/office/powerpoint/2010/main" val="35289043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fontScale="90000"/>
              </a:bodyPr>
              <a:lstStyle/>
              <a:p>
                <a:r>
                  <a:rPr lang="en-NZ" dirty="0"/>
                  <a:t>Q learning with </a:t>
                </a:r>
                <a14:m>
                  <m:oMath xmlns:m="http://schemas.openxmlformats.org/officeDocument/2006/math">
                    <m:r>
                      <a:rPr lang="en-NZ" i="1" dirty="0" smtClean="0">
                        <a:latin typeface="Cambria Math" panose="02040503050406030204" pitchFamily="18" charset="0"/>
                      </a:rPr>
                      <m:t>𝜖</m:t>
                    </m:r>
                  </m:oMath>
                </a14:m>
                <a:r>
                  <a:rPr lang="en-NZ" dirty="0" smtClean="0"/>
                  <a:t>-greedy </a:t>
                </a:r>
                <a:r>
                  <a:rPr lang="en-NZ" dirty="0"/>
                  <a:t>action </a:t>
                </a:r>
                <a:r>
                  <a:rPr lang="en-NZ" dirty="0" smtClean="0"/>
                  <a:t>selection</a:t>
                </a:r>
                <a:endParaRPr lang="en-NZ"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1953" t="-25000" r="-2047" b="-51316"/>
                </a:stretch>
              </a:blipFill>
            </p:spPr>
            <p:txBody>
              <a:bodyPr/>
              <a:lstStyle/>
              <a:p>
                <a:r>
                  <a:rPr lang="en-NZ">
                    <a:noFill/>
                  </a:rPr>
                  <a:t> </a:t>
                </a:r>
              </a:p>
            </p:txBody>
          </p:sp>
        </mc:Fallback>
      </mc:AlternateContent>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0" y="574862"/>
                <a:ext cx="6781800" cy="4729802"/>
              </a:xfrm>
            </p:spPr>
            <p:txBody>
              <a:bodyPr>
                <a:normAutofit fontScale="55000" lnSpcReduction="20000"/>
              </a:bodyPr>
              <a:lstStyle/>
              <a:p>
                <a:r>
                  <a:rPr lang="en-NZ" dirty="0"/>
                  <a:t>If we think about the previous iteration of the agent training model using Q learning, the action selection policy is based solely on the maximum Q value in any given state. It is conceivable that, given the random nature of the environment, that the agent initially makes “bad” decisions. </a:t>
                </a:r>
                <a:endParaRPr lang="en-NZ" dirty="0" smtClean="0"/>
              </a:p>
              <a:p>
                <a:r>
                  <a:rPr lang="en-NZ" dirty="0" smtClean="0"/>
                  <a:t>The </a:t>
                </a:r>
                <a:r>
                  <a:rPr lang="en-NZ" dirty="0"/>
                  <a:t>Q values arising from these decisions may easily be “locked in” – and from that time forward, bad decisions may continue to be made by the agent because it can only ever select the maximum Q value in any given state, even if these values are not necessarily optimal. This action selection policy is called a </a:t>
                </a:r>
                <a:r>
                  <a:rPr lang="en-NZ" b="1" dirty="0"/>
                  <a:t>greedy policy</a:t>
                </a:r>
                <a:r>
                  <a:rPr lang="en-NZ" dirty="0" smtClean="0"/>
                  <a:t>.</a:t>
                </a:r>
              </a:p>
              <a:p>
                <a:r>
                  <a:rPr lang="en-NZ" dirty="0"/>
                  <a:t>So we need a way for the agent to eventually always choose the “best” set of actions in the environment, yet at the same time allowing the agent to not get “locked in” and giving it some space to explore alternatives. What is required is </a:t>
                </a:r>
                <a:r>
                  <a:rPr lang="en-NZ" dirty="0" smtClean="0"/>
                  <a:t>the </a:t>
                </a:r>
                <a14:m>
                  <m:oMath xmlns:m="http://schemas.openxmlformats.org/officeDocument/2006/math">
                    <m:r>
                      <a:rPr lang="en-NZ" b="1" i="1" dirty="0" smtClean="0">
                        <a:latin typeface="Cambria Math" panose="02040503050406030204" pitchFamily="18" charset="0"/>
                      </a:rPr>
                      <m:t>𝝐</m:t>
                    </m:r>
                  </m:oMath>
                </a14:m>
                <a:r>
                  <a:rPr lang="en-NZ" b="1" dirty="0" smtClean="0"/>
                  <a:t>-greedy </a:t>
                </a:r>
                <a:r>
                  <a:rPr lang="en-NZ" b="1" dirty="0"/>
                  <a:t>policy</a:t>
                </a:r>
                <a:r>
                  <a:rPr lang="en-NZ" dirty="0" smtClean="0"/>
                  <a:t>.</a:t>
                </a:r>
              </a:p>
              <a:p>
                <a:r>
                  <a:rPr lang="en-NZ" dirty="0" smtClean="0"/>
                  <a:t>The </a:t>
                </a:r>
                <a14:m>
                  <m:oMath xmlns:m="http://schemas.openxmlformats.org/officeDocument/2006/math">
                    <m:r>
                      <a:rPr lang="en-NZ" b="1" i="1" dirty="0">
                        <a:latin typeface="Cambria Math" panose="02040503050406030204" pitchFamily="18" charset="0"/>
                      </a:rPr>
                      <m:t>𝝐</m:t>
                    </m:r>
                  </m:oMath>
                </a14:m>
                <a:r>
                  <a:rPr lang="en-NZ" b="1" dirty="0"/>
                  <a:t>-greedy </a:t>
                </a:r>
                <a:r>
                  <a:rPr lang="en-NZ" b="1" dirty="0" smtClean="0"/>
                  <a:t>policy</a:t>
                </a:r>
                <a:r>
                  <a:rPr lang="en-NZ" dirty="0" smtClean="0"/>
                  <a:t> is </a:t>
                </a:r>
                <a:r>
                  <a:rPr lang="en-NZ" dirty="0"/>
                  <a:t>basically the same as the greedy policy, except that there is a value </a:t>
                </a:r>
                <a14:m>
                  <m:oMath xmlns:m="http://schemas.openxmlformats.org/officeDocument/2006/math">
                    <m:r>
                      <a:rPr lang="en-NZ" b="1" i="1" dirty="0" smtClean="0">
                        <a:latin typeface="Cambria Math" panose="02040503050406030204" pitchFamily="18" charset="0"/>
                      </a:rPr>
                      <m:t>𝝐</m:t>
                    </m:r>
                  </m:oMath>
                </a14:m>
                <a:r>
                  <a:rPr lang="en-NZ" dirty="0" smtClean="0"/>
                  <a:t> (</a:t>
                </a:r>
                <a:r>
                  <a:rPr lang="en-NZ" dirty="0"/>
                  <a:t>which may be set to decay over time) where, if a random number is selected which is less than this value, an action is chosen completely at random. </a:t>
                </a:r>
                <a:endParaRPr lang="en-NZ" dirty="0" smtClean="0"/>
              </a:p>
              <a:p>
                <a:r>
                  <a:rPr lang="en-NZ" dirty="0"/>
                  <a:t>This step allows some random exploration of the value of various actions in various states, and can be scaled back over time to allow the algorithm to concentrate more on exploiting the best strategies that it has found.</a:t>
                </a:r>
              </a:p>
              <a:p>
                <a:r>
                  <a:rPr lang="en-NZ" dirty="0"/>
                  <a:t>The 𝝐-greedy policy produces the much better Q-table on the right which </a:t>
                </a:r>
                <a:r>
                  <a:rPr lang="en-NZ" dirty="0" err="1"/>
                  <a:t>favors</a:t>
                </a:r>
                <a:r>
                  <a:rPr lang="en-NZ" dirty="0"/>
                  <a:t> action 0 in state </a:t>
                </a:r>
                <a:r>
                  <a:rPr lang="en-NZ" dirty="0"/>
                  <a:t>4</a:t>
                </a:r>
              </a:p>
              <a:p>
                <a:r>
                  <a:rPr lang="en-NZ" dirty="0"/>
                  <a:t>as opposed to the previous tables from the other methods, that there are no actions with a 0 Q value – this is because the full action space has been explored via the randomness introduced by the </a:t>
                </a:r>
                <a:r>
                  <a:rPr lang="en-NZ" dirty="0"/>
                  <a:t> </a:t>
                </a:r>
                <a14:m>
                  <m:oMath xmlns:m="http://schemas.openxmlformats.org/officeDocument/2006/math">
                    <m:r>
                      <a:rPr lang="en-NZ" i="1" dirty="0">
                        <a:latin typeface="Cambria Math" panose="02040503050406030204" pitchFamily="18" charset="0"/>
                      </a:rPr>
                      <m:t>𝜖</m:t>
                    </m:r>
                  </m:oMath>
                </a14:m>
                <a:r>
                  <a:rPr lang="en-NZ" dirty="0"/>
                  <a:t>-greedy </a:t>
                </a:r>
                <a:r>
                  <a:rPr lang="en-NZ" dirty="0"/>
                  <a:t>policy</a:t>
                </a:r>
              </a:p>
              <a:p>
                <a:endParaRPr lang="en-NZ" dirty="0"/>
              </a:p>
              <a:p>
                <a:endParaRPr lang="en-NZ"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0" y="574862"/>
                <a:ext cx="6781800" cy="4729802"/>
              </a:xfrm>
              <a:blipFill>
                <a:blip r:embed="rId4"/>
                <a:stretch>
                  <a:fillRect t="-773"/>
                </a:stretch>
              </a:blipFill>
            </p:spPr>
            <p:txBody>
              <a:bodyPr/>
              <a:lstStyle/>
              <a:p>
                <a:r>
                  <a:rPr lang="en-NZ">
                    <a:noFill/>
                  </a:rPr>
                  <a:t> </a:t>
                </a:r>
              </a:p>
            </p:txBody>
          </p:sp>
        </mc:Fallback>
      </mc:AlternateContent>
      <p:sp>
        <p:nvSpPr>
          <p:cNvPr id="6" name="Content Placeholder 2"/>
          <p:cNvSpPr txBox="1">
            <a:spLocks/>
          </p:cNvSpPr>
          <p:nvPr/>
        </p:nvSpPr>
        <p:spPr>
          <a:xfrm>
            <a:off x="-34636" y="3914637"/>
            <a:ext cx="4633530" cy="1390027"/>
          </a:xfrm>
          <a:prstGeom prst="rect">
            <a:avLst/>
          </a:prstGeom>
        </p:spPr>
        <p:txBody>
          <a:bodyPr vert="horz" lIns="91440" tIns="45720" rIns="91440" bIns="45720" rtlCol="0">
            <a:normAutofit/>
          </a:bodyPr>
          <a:lst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endParaRPr lang="en-NZ" sz="1400" dirty="0" smtClean="0"/>
          </a:p>
        </p:txBody>
      </p:sp>
    </p:spTree>
    <p:extLst>
      <p:ext uri="{BB962C8B-B14F-4D97-AF65-F5344CB8AC3E}">
        <p14:creationId xmlns:p14="http://schemas.microsoft.com/office/powerpoint/2010/main" val="15193079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7150"/>
            <a:ext cx="6553200" cy="790448"/>
          </a:xfrm>
        </p:spPr>
        <p:txBody>
          <a:bodyPr>
            <a:noAutofit/>
          </a:bodyPr>
          <a:lstStyle/>
          <a:p>
            <a:r>
              <a:rPr lang="en-NZ" sz="2800" dirty="0" smtClean="0"/>
              <a:t>Finally! A working implementation of reinforcement learning</a:t>
            </a:r>
            <a:endParaRPr lang="en-NZ" sz="2800"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52400" y="971550"/>
                <a:ext cx="6324600" cy="2667000"/>
              </a:xfrm>
            </p:spPr>
            <p:txBody>
              <a:bodyPr>
                <a:normAutofit fontScale="85000" lnSpcReduction="20000"/>
              </a:bodyPr>
              <a:lstStyle/>
              <a:p>
                <a:r>
                  <a:rPr lang="en-NZ" dirty="0"/>
                  <a:t>The 𝝐-greedy policy produces the much better Q-table on the right which </a:t>
                </a:r>
                <a:r>
                  <a:rPr lang="en-NZ" dirty="0" err="1"/>
                  <a:t>favors</a:t>
                </a:r>
                <a:r>
                  <a:rPr lang="en-NZ" dirty="0"/>
                  <a:t> action 0 in state </a:t>
                </a:r>
                <a:r>
                  <a:rPr lang="en-NZ" dirty="0"/>
                  <a:t>4</a:t>
                </a:r>
              </a:p>
              <a:p>
                <a:r>
                  <a:rPr lang="en-NZ" dirty="0"/>
                  <a:t>as opposed to the previous tables from the other methods, that there are no actions with a 0 Q value – this is because the full action space has been explored via the randomness introduced by the </a:t>
                </a:r>
                <a:r>
                  <a:rPr lang="en-NZ" dirty="0"/>
                  <a:t> </a:t>
                </a:r>
                <a14:m>
                  <m:oMath xmlns:m="http://schemas.openxmlformats.org/officeDocument/2006/math">
                    <m:r>
                      <a:rPr lang="en-NZ" i="1" dirty="0">
                        <a:latin typeface="Cambria Math" panose="02040503050406030204" pitchFamily="18" charset="0"/>
                      </a:rPr>
                      <m:t>𝜖</m:t>
                    </m:r>
                  </m:oMath>
                </a14:m>
                <a:r>
                  <a:rPr lang="en-NZ" dirty="0"/>
                  <a:t>-greedy </a:t>
                </a:r>
                <a:r>
                  <a:rPr lang="en-NZ" dirty="0" smtClean="0"/>
                  <a:t>policy</a:t>
                </a:r>
              </a:p>
              <a:p>
                <a:r>
                  <a:rPr lang="en-NZ" dirty="0"/>
                  <a:t>This output looks sensible – we can see that the Q values for each state will </a:t>
                </a:r>
                <a:r>
                  <a:rPr lang="en-NZ" dirty="0" err="1"/>
                  <a:t>favor</a:t>
                </a:r>
                <a:r>
                  <a:rPr lang="en-NZ" dirty="0"/>
                  <a:t> choosing action 0 (moving forward) to shoot for those big, repeated rewards in state 4. Intuitively, this seems like the best strategy.</a:t>
                </a:r>
              </a:p>
              <a:p>
                <a:endParaRPr lang="en-NZ" dirty="0"/>
              </a:p>
              <a:p>
                <a:endParaRPr lang="en-NZ"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52400" y="971550"/>
                <a:ext cx="6324600" cy="2667000"/>
              </a:xfrm>
              <a:blipFill>
                <a:blip r:embed="rId2"/>
                <a:stretch>
                  <a:fillRect l="-867" t="-3653" r="-1541" b="-3653"/>
                </a:stretch>
              </a:blipFill>
            </p:spPr>
            <p:txBody>
              <a:bodyPr/>
              <a:lstStyle/>
              <a:p>
                <a:r>
                  <a:rPr lang="en-NZ">
                    <a:noFill/>
                  </a:rPr>
                  <a:t> </a:t>
                </a:r>
              </a:p>
            </p:txBody>
          </p:sp>
        </mc:Fallback>
      </mc:AlternateContent>
      <p:pic>
        <p:nvPicPr>
          <p:cNvPr id="4" name="Picture 3"/>
          <p:cNvPicPr>
            <a:picLocks noChangeAspect="1"/>
          </p:cNvPicPr>
          <p:nvPr/>
        </p:nvPicPr>
        <p:blipFill>
          <a:blip r:embed="rId3"/>
          <a:stretch>
            <a:fillRect/>
          </a:stretch>
        </p:blipFill>
        <p:spPr>
          <a:xfrm>
            <a:off x="1905000" y="3762502"/>
            <a:ext cx="3172866" cy="1332603"/>
          </a:xfrm>
          <a:prstGeom prst="rect">
            <a:avLst/>
          </a:prstGeom>
        </p:spPr>
      </p:pic>
    </p:spTree>
    <p:extLst>
      <p:ext uri="{BB962C8B-B14F-4D97-AF65-F5344CB8AC3E}">
        <p14:creationId xmlns:p14="http://schemas.microsoft.com/office/powerpoint/2010/main" val="13027690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Where do neural networks fit in all this?</a:t>
            </a:r>
            <a:endParaRPr lang="en-NZ" dirty="0"/>
          </a:p>
        </p:txBody>
      </p:sp>
      <p:sp>
        <p:nvSpPr>
          <p:cNvPr id="3" name="Content Placeholder 2"/>
          <p:cNvSpPr>
            <a:spLocks noGrp="1"/>
          </p:cNvSpPr>
          <p:nvPr>
            <p:ph idx="1"/>
          </p:nvPr>
        </p:nvSpPr>
        <p:spPr/>
        <p:txBody>
          <a:bodyPr>
            <a:normAutofit lnSpcReduction="10000"/>
          </a:bodyPr>
          <a:lstStyle/>
          <a:p>
            <a:r>
              <a:rPr lang="en-NZ" dirty="0"/>
              <a:t>So far, we have been dealing with explicit tables to hold information about the best actions and which actions to choose in any given state</a:t>
            </a:r>
            <a:r>
              <a:rPr lang="en-NZ" dirty="0" smtClean="0"/>
              <a:t>.</a:t>
            </a:r>
          </a:p>
          <a:p>
            <a:r>
              <a:rPr lang="en-NZ" dirty="0" smtClean="0"/>
              <a:t>However</a:t>
            </a:r>
            <a:r>
              <a:rPr lang="en-NZ" dirty="0"/>
              <a:t>, while this is perfectly reasonable for a small environment like </a:t>
            </a:r>
            <a:r>
              <a:rPr lang="en-NZ" dirty="0" err="1"/>
              <a:t>NChain</a:t>
            </a:r>
            <a:r>
              <a:rPr lang="en-NZ" dirty="0"/>
              <a:t>, the table gets far too large and unwieldy for more complicated environments which have a huge number of states and potential actions</a:t>
            </a:r>
            <a:r>
              <a:rPr lang="en-NZ" dirty="0" smtClean="0"/>
              <a:t>.</a:t>
            </a:r>
          </a:p>
          <a:p>
            <a:r>
              <a:rPr lang="en-NZ" dirty="0" smtClean="0"/>
              <a:t>Neural </a:t>
            </a:r>
            <a:r>
              <a:rPr lang="en-NZ" dirty="0"/>
              <a:t>networks can be used in reinforcement learning. Instead of having explicit tables, instead we can train a neural network to predict </a:t>
            </a:r>
            <a:r>
              <a:rPr lang="en-NZ" dirty="0" smtClean="0"/>
              <a:t>Q-values </a:t>
            </a:r>
            <a:r>
              <a:rPr lang="en-NZ" dirty="0"/>
              <a:t>for each action in a given state.</a:t>
            </a:r>
          </a:p>
        </p:txBody>
      </p:sp>
    </p:spTree>
    <p:extLst>
      <p:ext uri="{BB962C8B-B14F-4D97-AF65-F5344CB8AC3E}">
        <p14:creationId xmlns:p14="http://schemas.microsoft.com/office/powerpoint/2010/main" val="2638311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NZ" sz="2000" dirty="0" smtClean="0"/>
              <a:t>Neural network architecture for reinforcement learning</a:t>
            </a:r>
            <a:endParaRPr lang="en-NZ" sz="2000" dirty="0"/>
          </a:p>
        </p:txBody>
      </p:sp>
      <p:sp>
        <p:nvSpPr>
          <p:cNvPr id="3" name="Content Placeholder 2"/>
          <p:cNvSpPr>
            <a:spLocks noGrp="1"/>
          </p:cNvSpPr>
          <p:nvPr>
            <p:ph idx="1"/>
          </p:nvPr>
        </p:nvSpPr>
        <p:spPr>
          <a:xfrm>
            <a:off x="152400" y="666750"/>
            <a:ext cx="3657600" cy="3352800"/>
          </a:xfrm>
        </p:spPr>
        <p:txBody>
          <a:bodyPr>
            <a:normAutofit fontScale="70000" lnSpcReduction="20000"/>
          </a:bodyPr>
          <a:lstStyle/>
          <a:p>
            <a:r>
              <a:rPr lang="en-NZ" dirty="0"/>
              <a:t>To develop a neural network which can perform Q learning, the input needs to be the current state (plus potentially some other information about the environment) and it needs to output the relevant Q values for each action in that state. </a:t>
            </a:r>
            <a:endParaRPr lang="en-NZ" dirty="0" smtClean="0"/>
          </a:p>
          <a:p>
            <a:r>
              <a:rPr lang="en-NZ" dirty="0" smtClean="0"/>
              <a:t>The </a:t>
            </a:r>
            <a:r>
              <a:rPr lang="en-NZ" dirty="0"/>
              <a:t>Q values which are output should approach, as training progresses, the values produced in the Q learning updating rule. Therefore, the loss or cost function for the neural network should be:</a:t>
            </a:r>
          </a:p>
        </p:txBody>
      </p:sp>
      <p:pic>
        <p:nvPicPr>
          <p:cNvPr id="4" name="Picture 3"/>
          <p:cNvPicPr>
            <a:picLocks noChangeAspect="1"/>
          </p:cNvPicPr>
          <p:nvPr/>
        </p:nvPicPr>
        <p:blipFill>
          <a:blip r:embed="rId3"/>
          <a:stretch>
            <a:fillRect/>
          </a:stretch>
        </p:blipFill>
        <p:spPr>
          <a:xfrm>
            <a:off x="3810000" y="1133475"/>
            <a:ext cx="2929151" cy="2886075"/>
          </a:xfrm>
          <a:prstGeom prst="rect">
            <a:avLst/>
          </a:prstGeom>
        </p:spPr>
      </p:pic>
      <p:pic>
        <p:nvPicPr>
          <p:cNvPr id="5" name="Picture 4"/>
          <p:cNvPicPr>
            <a:picLocks noChangeAspect="1"/>
          </p:cNvPicPr>
          <p:nvPr/>
        </p:nvPicPr>
        <p:blipFill>
          <a:blip r:embed="rId4"/>
          <a:stretch>
            <a:fillRect/>
          </a:stretch>
        </p:blipFill>
        <p:spPr>
          <a:xfrm>
            <a:off x="390525" y="3801876"/>
            <a:ext cx="3038475" cy="876300"/>
          </a:xfrm>
          <a:prstGeom prst="rect">
            <a:avLst/>
          </a:prstGeom>
        </p:spPr>
      </p:pic>
    </p:spTree>
    <p:extLst>
      <p:ext uri="{BB962C8B-B14F-4D97-AF65-F5344CB8AC3E}">
        <p14:creationId xmlns:p14="http://schemas.microsoft.com/office/powerpoint/2010/main" val="37756581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a:t>Building this network is easy in </a:t>
            </a:r>
            <a:r>
              <a:rPr lang="en-NZ" dirty="0" err="1"/>
              <a:t>Keras</a:t>
            </a:r>
            <a:endParaRPr lang="en-NZ" dirty="0"/>
          </a:p>
        </p:txBody>
      </p:sp>
      <p:sp>
        <p:nvSpPr>
          <p:cNvPr id="3" name="Content Placeholder 2"/>
          <p:cNvSpPr>
            <a:spLocks noGrp="1"/>
          </p:cNvSpPr>
          <p:nvPr>
            <p:ph idx="1"/>
          </p:nvPr>
        </p:nvSpPr>
        <p:spPr>
          <a:xfrm>
            <a:off x="76200" y="666749"/>
            <a:ext cx="4544620" cy="3124201"/>
          </a:xfrm>
        </p:spPr>
        <p:txBody>
          <a:bodyPr>
            <a:normAutofit fontScale="62500" lnSpcReduction="20000"/>
          </a:bodyPr>
          <a:lstStyle/>
          <a:p>
            <a:pPr marL="171450" indent="-171450"/>
            <a:r>
              <a:rPr lang="en-NZ" dirty="0"/>
              <a:t>The input to the network is the one-hot encoded state vector. </a:t>
            </a:r>
          </a:p>
          <a:p>
            <a:pPr marL="171450" indent="-171450"/>
            <a:r>
              <a:rPr lang="en-NZ" dirty="0"/>
              <a:t>For instance, the vector which corresponds to state 1 is [0, 1, 0, 0, 0] and state 3 is [0, 0, 0, 1, 0].</a:t>
            </a:r>
          </a:p>
          <a:p>
            <a:pPr marL="171450" indent="-171450"/>
            <a:r>
              <a:rPr lang="en-NZ" dirty="0" smtClean="0"/>
              <a:t>A </a:t>
            </a:r>
            <a:r>
              <a:rPr lang="en-NZ" dirty="0"/>
              <a:t>hidden layer of 10 nodes with sigmoid activation </a:t>
            </a:r>
            <a:r>
              <a:rPr lang="en-NZ" dirty="0" smtClean="0"/>
              <a:t>is </a:t>
            </a:r>
            <a:r>
              <a:rPr lang="en-NZ" dirty="0"/>
              <a:t>used. </a:t>
            </a:r>
          </a:p>
          <a:p>
            <a:pPr marL="171450" indent="-171450"/>
            <a:r>
              <a:rPr lang="en-NZ" dirty="0"/>
              <a:t>The output layer is a linear activated set of two nodes, corresponding to the two Q values assigned to each state to represent the two possible actions. </a:t>
            </a:r>
          </a:p>
          <a:p>
            <a:pPr marL="171450" indent="-171450"/>
            <a:r>
              <a:rPr lang="en-NZ" dirty="0"/>
              <a:t>Linear activation means that the output depends only on the linear summation of the inputs and the weights, with no additional function applied to that summation</a:t>
            </a:r>
            <a:r>
              <a:rPr lang="en-NZ" dirty="0" smtClean="0"/>
              <a:t>.</a:t>
            </a:r>
          </a:p>
          <a:p>
            <a:pPr marL="171450" indent="-171450"/>
            <a:r>
              <a:rPr lang="en-NZ" b="1" dirty="0" smtClean="0"/>
              <a:t>The </a:t>
            </a:r>
            <a:r>
              <a:rPr lang="en-NZ" b="1" dirty="0"/>
              <a:t>linear activated output layer </a:t>
            </a:r>
            <a:r>
              <a:rPr lang="en-NZ" b="1" dirty="0" smtClean="0"/>
              <a:t>will </a:t>
            </a:r>
            <a:r>
              <a:rPr lang="en-NZ" b="1" dirty="0"/>
              <a:t>yield the Q values for each action</a:t>
            </a:r>
            <a:endParaRPr lang="en-NZ" b="1" dirty="0" smtClean="0"/>
          </a:p>
          <a:p>
            <a:pPr marL="171450" indent="-171450"/>
            <a:endParaRPr lang="en-NZ" dirty="0"/>
          </a:p>
          <a:p>
            <a:endParaRPr lang="en-NZ" dirty="0"/>
          </a:p>
        </p:txBody>
      </p:sp>
      <p:pic>
        <p:nvPicPr>
          <p:cNvPr id="4" name="Picture 3"/>
          <p:cNvPicPr>
            <a:picLocks noChangeAspect="1"/>
          </p:cNvPicPr>
          <p:nvPr/>
        </p:nvPicPr>
        <p:blipFill>
          <a:blip r:embed="rId2"/>
          <a:stretch>
            <a:fillRect/>
          </a:stretch>
        </p:blipFill>
        <p:spPr>
          <a:xfrm>
            <a:off x="990600" y="3790950"/>
            <a:ext cx="5362178" cy="1234387"/>
          </a:xfrm>
          <a:prstGeom prst="rect">
            <a:avLst/>
          </a:prstGeom>
        </p:spPr>
      </p:pic>
      <p:pic>
        <p:nvPicPr>
          <p:cNvPr id="5" name="Picture 4"/>
          <p:cNvPicPr>
            <a:picLocks noChangeAspect="1"/>
          </p:cNvPicPr>
          <p:nvPr/>
        </p:nvPicPr>
        <p:blipFill>
          <a:blip r:embed="rId3"/>
          <a:stretch>
            <a:fillRect/>
          </a:stretch>
        </p:blipFill>
        <p:spPr>
          <a:xfrm>
            <a:off x="4620820" y="904672"/>
            <a:ext cx="2228215" cy="2191155"/>
          </a:xfrm>
          <a:prstGeom prst="rect">
            <a:avLst/>
          </a:prstGeom>
        </p:spPr>
      </p:pic>
    </p:spTree>
    <p:extLst>
      <p:ext uri="{BB962C8B-B14F-4D97-AF65-F5344CB8AC3E}">
        <p14:creationId xmlns:p14="http://schemas.microsoft.com/office/powerpoint/2010/main" val="9790691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To sum up</a:t>
            </a:r>
            <a:endParaRPr lang="en-US" dirty="0"/>
          </a:p>
        </p:txBody>
      </p:sp>
      <p:sp>
        <p:nvSpPr>
          <p:cNvPr id="3" name="Content Placeholder 2"/>
          <p:cNvSpPr>
            <a:spLocks noGrp="1"/>
          </p:cNvSpPr>
          <p:nvPr>
            <p:ph idx="1"/>
          </p:nvPr>
        </p:nvSpPr>
        <p:spPr>
          <a:xfrm>
            <a:off x="342900" y="742950"/>
            <a:ext cx="6172200" cy="2743199"/>
          </a:xfrm>
        </p:spPr>
        <p:txBody>
          <a:bodyPr>
            <a:noAutofit/>
          </a:bodyPr>
          <a:lstStyle/>
          <a:p>
            <a:r>
              <a:rPr lang="en-US" sz="1000" dirty="0" smtClean="0"/>
              <a:t>Supervised learning algorithms learn to perceive/encode/predict/classify patterns</a:t>
            </a:r>
          </a:p>
          <a:p>
            <a:r>
              <a:rPr lang="en-US" sz="1000" dirty="0" smtClean="0"/>
              <a:t>But they do not learn to act in the more general sense of reinforcement learning in unknown environments</a:t>
            </a:r>
          </a:p>
          <a:p>
            <a:r>
              <a:rPr lang="en-US" sz="1000" dirty="0" smtClean="0"/>
              <a:t>Without a teacher, solely from occasional real valued pain and pleasure signals, reinforcement learning agents must discover how to interact with a dynamic, initially unknown environment to maximize their expected cumulative reward signals</a:t>
            </a:r>
          </a:p>
          <a:p>
            <a:r>
              <a:rPr lang="en-US" sz="1000" dirty="0" smtClean="0"/>
              <a:t>There may be arbitrary, a priori unknown delays between actions and perceivable consequences</a:t>
            </a:r>
          </a:p>
          <a:p>
            <a:r>
              <a:rPr lang="en-US" sz="1000" dirty="0" smtClean="0"/>
              <a:t>A reinforcement learning system can be formed by a neural network controller C interacting with a deterministic, predictable environment, a separate neural network M can learn to become C’s world model through system identification, predicting C’s inputs from previous actions and inputs</a:t>
            </a:r>
          </a:p>
          <a:p>
            <a:r>
              <a:rPr lang="en-US" sz="1000" dirty="0" smtClean="0"/>
              <a:t>Assuming M has learned to produce accurate predictions, we can use M to substitute the environment</a:t>
            </a:r>
          </a:p>
          <a:p>
            <a:r>
              <a:rPr lang="en-US" sz="1000" dirty="0" smtClean="0"/>
              <a:t>Then M and C form an RNN where M’s outputs become inputs of C, whose outputs (actions) in turn become inputs of M</a:t>
            </a:r>
          </a:p>
          <a:p>
            <a:r>
              <a:rPr lang="en-US" sz="1000" dirty="0" smtClean="0"/>
              <a:t>Back propagation can be used to achieve desired input events such as high real value reward signals</a:t>
            </a:r>
            <a:endParaRPr lang="en-US" sz="1000" dirty="0"/>
          </a:p>
        </p:txBody>
      </p:sp>
      <p:pic>
        <p:nvPicPr>
          <p:cNvPr id="4" name="Picture 3"/>
          <p:cNvPicPr>
            <a:picLocks noChangeAspect="1"/>
          </p:cNvPicPr>
          <p:nvPr/>
        </p:nvPicPr>
        <p:blipFill>
          <a:blip r:embed="rId2"/>
          <a:stretch>
            <a:fillRect/>
          </a:stretch>
        </p:blipFill>
        <p:spPr>
          <a:xfrm>
            <a:off x="1219200" y="3660363"/>
            <a:ext cx="4599015" cy="1483137"/>
          </a:xfrm>
          <a:prstGeom prst="rect">
            <a:avLst/>
          </a:prstGeom>
        </p:spPr>
      </p:pic>
    </p:spTree>
    <p:extLst>
      <p:ext uri="{BB962C8B-B14F-4D97-AF65-F5344CB8AC3E}">
        <p14:creationId xmlns:p14="http://schemas.microsoft.com/office/powerpoint/2010/main" val="9442904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6921"/>
          <a:stretch/>
        </p:blipFill>
        <p:spPr>
          <a:xfrm>
            <a:off x="3733800" y="1885950"/>
            <a:ext cx="3074403" cy="1887800"/>
          </a:xfrm>
          <a:prstGeom prst="rect">
            <a:avLst/>
          </a:prstGeom>
        </p:spPr>
      </p:pic>
      <p:sp>
        <p:nvSpPr>
          <p:cNvPr id="2" name="Title 1"/>
          <p:cNvSpPr>
            <a:spLocks noGrp="1"/>
          </p:cNvSpPr>
          <p:nvPr>
            <p:ph type="title"/>
          </p:nvPr>
        </p:nvSpPr>
        <p:spPr>
          <a:xfrm>
            <a:off x="152400" y="187385"/>
            <a:ext cx="6553200" cy="460771"/>
          </a:xfrm>
        </p:spPr>
        <p:txBody>
          <a:bodyPr>
            <a:normAutofit fontScale="90000"/>
          </a:bodyPr>
          <a:lstStyle/>
          <a:p>
            <a:r>
              <a:rPr lang="en-NZ" dirty="0" smtClean="0"/>
              <a:t>Practical: The </a:t>
            </a:r>
            <a:r>
              <a:rPr lang="en-NZ" dirty="0" err="1" smtClean="0"/>
              <a:t>CartPole</a:t>
            </a:r>
            <a:r>
              <a:rPr lang="en-NZ" dirty="0" smtClean="0"/>
              <a:t> environment</a:t>
            </a:r>
            <a:endParaRPr lang="en-NZ" dirty="0"/>
          </a:p>
        </p:txBody>
      </p:sp>
      <p:sp>
        <p:nvSpPr>
          <p:cNvPr id="3" name="Content Placeholder 2"/>
          <p:cNvSpPr>
            <a:spLocks noGrp="1"/>
          </p:cNvSpPr>
          <p:nvPr>
            <p:ph idx="1"/>
          </p:nvPr>
        </p:nvSpPr>
        <p:spPr>
          <a:xfrm>
            <a:off x="152400" y="1200150"/>
            <a:ext cx="4191000" cy="3943349"/>
          </a:xfrm>
        </p:spPr>
        <p:txBody>
          <a:bodyPr>
            <a:normAutofit fontScale="62500" lnSpcReduction="20000"/>
          </a:bodyPr>
          <a:lstStyle/>
          <a:p>
            <a:r>
              <a:rPr lang="en-NZ" dirty="0"/>
              <a:t>This is a 2D simulation in which a cart can be accelerated left or right in order to </a:t>
            </a:r>
            <a:r>
              <a:rPr lang="en-NZ" dirty="0" smtClean="0"/>
              <a:t>balance a </a:t>
            </a:r>
            <a:r>
              <a:rPr lang="en-NZ" dirty="0"/>
              <a:t>pole placed on top of </a:t>
            </a:r>
            <a:r>
              <a:rPr lang="en-NZ" dirty="0" smtClean="0"/>
              <a:t>it.</a:t>
            </a:r>
          </a:p>
          <a:p>
            <a:r>
              <a:rPr lang="en-NZ" dirty="0" smtClean="0"/>
              <a:t>After </a:t>
            </a:r>
            <a:r>
              <a:rPr lang="en-NZ" dirty="0"/>
              <a:t>the environment is created, </a:t>
            </a:r>
            <a:r>
              <a:rPr lang="en-NZ" dirty="0" smtClean="0"/>
              <a:t>we must </a:t>
            </a:r>
            <a:r>
              <a:rPr lang="en-NZ" dirty="0"/>
              <a:t>initialize it using the reset() method</a:t>
            </a:r>
            <a:r>
              <a:rPr lang="en-NZ" dirty="0" smtClean="0"/>
              <a:t>.</a:t>
            </a:r>
          </a:p>
          <a:p>
            <a:r>
              <a:rPr lang="en-NZ" dirty="0" smtClean="0"/>
              <a:t> </a:t>
            </a:r>
            <a:r>
              <a:rPr lang="en-NZ" dirty="0"/>
              <a:t>This returns the first observation. </a:t>
            </a:r>
            <a:endParaRPr lang="en-NZ" dirty="0" smtClean="0"/>
          </a:p>
          <a:p>
            <a:r>
              <a:rPr lang="en-NZ" dirty="0" smtClean="0"/>
              <a:t>Observations depend </a:t>
            </a:r>
            <a:r>
              <a:rPr lang="en-NZ" dirty="0"/>
              <a:t>on the type of environment. </a:t>
            </a:r>
            <a:endParaRPr lang="en-NZ" dirty="0" smtClean="0"/>
          </a:p>
          <a:p>
            <a:r>
              <a:rPr lang="en-NZ" dirty="0" smtClean="0"/>
              <a:t>For </a:t>
            </a:r>
            <a:r>
              <a:rPr lang="en-NZ" dirty="0"/>
              <a:t>the </a:t>
            </a:r>
            <a:r>
              <a:rPr lang="en-NZ" dirty="0" err="1"/>
              <a:t>CartPole</a:t>
            </a:r>
            <a:r>
              <a:rPr lang="en-NZ" dirty="0"/>
              <a:t> environment, </a:t>
            </a:r>
            <a:r>
              <a:rPr lang="en-NZ" dirty="0" smtClean="0"/>
              <a:t>each observation </a:t>
            </a:r>
            <a:r>
              <a:rPr lang="en-NZ" dirty="0"/>
              <a:t>is a 1D </a:t>
            </a:r>
            <a:r>
              <a:rPr lang="en-NZ" dirty="0" err="1"/>
              <a:t>NumPy</a:t>
            </a:r>
            <a:r>
              <a:rPr lang="en-NZ" dirty="0"/>
              <a:t> array containing four floats: </a:t>
            </a:r>
            <a:endParaRPr lang="en-NZ" dirty="0" smtClean="0"/>
          </a:p>
          <a:p>
            <a:pPr marL="800100" lvl="1" indent="-457200">
              <a:buFont typeface="+mj-lt"/>
              <a:buAutoNum type="arabicPeriod"/>
            </a:pPr>
            <a:r>
              <a:rPr lang="en-NZ" dirty="0" smtClean="0"/>
              <a:t>The cart’s </a:t>
            </a:r>
            <a:r>
              <a:rPr lang="en-NZ" dirty="0"/>
              <a:t>horizontal position (0.0 = </a:t>
            </a:r>
            <a:r>
              <a:rPr lang="en-NZ" dirty="0" err="1"/>
              <a:t>center</a:t>
            </a:r>
            <a:r>
              <a:rPr lang="en-NZ" dirty="0"/>
              <a:t>), </a:t>
            </a:r>
            <a:endParaRPr lang="en-NZ" dirty="0" smtClean="0"/>
          </a:p>
          <a:p>
            <a:pPr marL="800100" lvl="1" indent="-457200">
              <a:buFont typeface="+mj-lt"/>
              <a:buAutoNum type="arabicPeriod"/>
            </a:pPr>
            <a:r>
              <a:rPr lang="en-NZ" dirty="0" smtClean="0"/>
              <a:t>its velocity</a:t>
            </a:r>
          </a:p>
          <a:p>
            <a:pPr marL="800100" lvl="1" indent="-457200">
              <a:buFont typeface="+mj-lt"/>
              <a:buAutoNum type="arabicPeriod"/>
            </a:pPr>
            <a:r>
              <a:rPr lang="en-NZ" dirty="0" smtClean="0"/>
              <a:t>the </a:t>
            </a:r>
            <a:r>
              <a:rPr lang="en-NZ" dirty="0"/>
              <a:t>angle of the pole (0.0 = vertical</a:t>
            </a:r>
            <a:r>
              <a:rPr lang="en-NZ" dirty="0" smtClean="0"/>
              <a:t>),</a:t>
            </a:r>
          </a:p>
          <a:p>
            <a:pPr marL="800100" lvl="1" indent="-457200">
              <a:buFont typeface="+mj-lt"/>
              <a:buAutoNum type="arabicPeriod"/>
            </a:pPr>
            <a:r>
              <a:rPr lang="en-NZ" dirty="0" smtClean="0"/>
              <a:t>and </a:t>
            </a:r>
            <a:r>
              <a:rPr lang="en-NZ" dirty="0"/>
              <a:t>its angular velocity</a:t>
            </a:r>
            <a:r>
              <a:rPr lang="en-NZ" dirty="0" smtClean="0"/>
              <a:t>.</a:t>
            </a:r>
          </a:p>
          <a:p>
            <a:r>
              <a:rPr lang="en-NZ" dirty="0"/>
              <a:t>Note that there are actually two ways the agent can lose the game: either </a:t>
            </a:r>
            <a:r>
              <a:rPr lang="en-NZ" dirty="0" smtClean="0"/>
              <a:t>the pole </a:t>
            </a:r>
            <a:r>
              <a:rPr lang="en-NZ" dirty="0"/>
              <a:t>can tilt too much, or the cart can go completely off the screen</a:t>
            </a:r>
          </a:p>
        </p:txBody>
      </p:sp>
    </p:spTree>
    <p:extLst>
      <p:ext uri="{BB962C8B-B14F-4D97-AF65-F5344CB8AC3E}">
        <p14:creationId xmlns:p14="http://schemas.microsoft.com/office/powerpoint/2010/main" val="4213019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 y="110965"/>
            <a:ext cx="2476500" cy="327185"/>
          </a:xfrm>
        </p:spPr>
        <p:txBody>
          <a:bodyPr>
            <a:normAutofit fontScale="90000"/>
          </a:bodyPr>
          <a:lstStyle/>
          <a:p>
            <a:r>
              <a:rPr lang="en-NZ" dirty="0" smtClean="0"/>
              <a:t>Introduction</a:t>
            </a:r>
            <a:endParaRPr lang="en-NZ" dirty="0"/>
          </a:p>
        </p:txBody>
      </p:sp>
      <p:sp>
        <p:nvSpPr>
          <p:cNvPr id="3" name="Content Placeholder 2"/>
          <p:cNvSpPr>
            <a:spLocks noGrp="1"/>
          </p:cNvSpPr>
          <p:nvPr>
            <p:ph idx="1"/>
          </p:nvPr>
        </p:nvSpPr>
        <p:spPr>
          <a:xfrm>
            <a:off x="76200" y="514350"/>
            <a:ext cx="4267200" cy="4080273"/>
          </a:xfrm>
        </p:spPr>
        <p:txBody>
          <a:bodyPr>
            <a:normAutofit fontScale="47500" lnSpcReduction="20000"/>
          </a:bodyPr>
          <a:lstStyle/>
          <a:p>
            <a:r>
              <a:rPr lang="en-NZ" dirty="0"/>
              <a:t>Reinforcement Learning (RL) is one of the most exciting fields of Machine </a:t>
            </a:r>
            <a:r>
              <a:rPr lang="en-NZ" dirty="0" smtClean="0"/>
              <a:t>Learning today</a:t>
            </a:r>
            <a:r>
              <a:rPr lang="en-NZ" dirty="0"/>
              <a:t>, and also one of the oldest. </a:t>
            </a:r>
            <a:endParaRPr lang="en-NZ" dirty="0" smtClean="0"/>
          </a:p>
          <a:p>
            <a:r>
              <a:rPr lang="en-NZ" dirty="0" smtClean="0"/>
              <a:t>It </a:t>
            </a:r>
            <a:r>
              <a:rPr lang="en-NZ" dirty="0"/>
              <a:t>has been around since the 1950s, producing </a:t>
            </a:r>
            <a:r>
              <a:rPr lang="en-NZ" dirty="0" smtClean="0"/>
              <a:t>many interesting </a:t>
            </a:r>
            <a:r>
              <a:rPr lang="en-NZ" dirty="0"/>
              <a:t>applications over the </a:t>
            </a:r>
            <a:r>
              <a:rPr lang="en-NZ" dirty="0" err="1" smtClean="0"/>
              <a:t>years,in</a:t>
            </a:r>
            <a:r>
              <a:rPr lang="en-NZ" dirty="0" smtClean="0"/>
              <a:t> </a:t>
            </a:r>
            <a:r>
              <a:rPr lang="en-NZ" dirty="0"/>
              <a:t>particular in games (e.g., TD-Gammon, </a:t>
            </a:r>
            <a:r>
              <a:rPr lang="en-NZ" dirty="0" smtClean="0"/>
              <a:t>a Backgammon </a:t>
            </a:r>
            <a:r>
              <a:rPr lang="en-NZ" dirty="0"/>
              <a:t>playing program) and in machine control, but seldom making </a:t>
            </a:r>
            <a:r>
              <a:rPr lang="en-NZ" dirty="0" smtClean="0"/>
              <a:t>the headline </a:t>
            </a:r>
            <a:r>
              <a:rPr lang="en-NZ" dirty="0"/>
              <a:t>news. </a:t>
            </a:r>
            <a:endParaRPr lang="en-NZ" dirty="0" smtClean="0"/>
          </a:p>
          <a:p>
            <a:r>
              <a:rPr lang="en-NZ" dirty="0" smtClean="0"/>
              <a:t>But </a:t>
            </a:r>
            <a:r>
              <a:rPr lang="en-NZ" dirty="0"/>
              <a:t>a revolution took place in 2013 when researchers from an </a:t>
            </a:r>
            <a:r>
              <a:rPr lang="en-NZ" dirty="0" smtClean="0"/>
              <a:t>English </a:t>
            </a:r>
            <a:r>
              <a:rPr lang="en-NZ" dirty="0" err="1" smtClean="0"/>
              <a:t>startup</a:t>
            </a:r>
            <a:r>
              <a:rPr lang="en-NZ" dirty="0" smtClean="0"/>
              <a:t> </a:t>
            </a:r>
            <a:r>
              <a:rPr lang="en-NZ" dirty="0"/>
              <a:t>called DeepMind demonstrated a system that could learn to play just </a:t>
            </a:r>
            <a:r>
              <a:rPr lang="en-NZ" dirty="0" smtClean="0"/>
              <a:t>about any </a:t>
            </a:r>
            <a:r>
              <a:rPr lang="en-NZ" dirty="0"/>
              <a:t>Atari game from scratch</a:t>
            </a:r>
            <a:r>
              <a:rPr lang="en-NZ" dirty="0" smtClean="0"/>
              <a:t>, </a:t>
            </a:r>
            <a:r>
              <a:rPr lang="en-NZ" dirty="0"/>
              <a:t>eventually outperforming </a:t>
            </a:r>
            <a:r>
              <a:rPr lang="en-NZ" dirty="0" smtClean="0"/>
              <a:t>humans </a:t>
            </a:r>
            <a:r>
              <a:rPr lang="en-NZ" dirty="0"/>
              <a:t>in most of them</a:t>
            </a:r>
            <a:r>
              <a:rPr lang="en-NZ" dirty="0" smtClean="0"/>
              <a:t>, using </a:t>
            </a:r>
            <a:r>
              <a:rPr lang="en-NZ" dirty="0"/>
              <a:t>only raw pixels as inputs and without any prior knowledge of the rules of </a:t>
            </a:r>
            <a:r>
              <a:rPr lang="en-NZ" dirty="0" smtClean="0"/>
              <a:t>the games.</a:t>
            </a:r>
          </a:p>
          <a:p>
            <a:r>
              <a:rPr lang="en-NZ" dirty="0" smtClean="0"/>
              <a:t>This </a:t>
            </a:r>
            <a:r>
              <a:rPr lang="en-NZ" dirty="0"/>
              <a:t>was the first of a series of amazing feats, culminating in March </a:t>
            </a:r>
            <a:r>
              <a:rPr lang="en-NZ" dirty="0" smtClean="0"/>
              <a:t>2016 with </a:t>
            </a:r>
            <a:r>
              <a:rPr lang="en-NZ" dirty="0"/>
              <a:t>the victory of their system </a:t>
            </a:r>
            <a:r>
              <a:rPr lang="en-NZ" dirty="0" err="1"/>
              <a:t>AlphaGo</a:t>
            </a:r>
            <a:r>
              <a:rPr lang="en-NZ" dirty="0"/>
              <a:t> against Lee </a:t>
            </a:r>
            <a:r>
              <a:rPr lang="en-NZ" dirty="0" err="1"/>
              <a:t>Sedol</a:t>
            </a:r>
            <a:r>
              <a:rPr lang="en-NZ" dirty="0"/>
              <a:t>, the world champion </a:t>
            </a:r>
            <a:r>
              <a:rPr lang="en-NZ" dirty="0" smtClean="0"/>
              <a:t>of the </a:t>
            </a:r>
            <a:r>
              <a:rPr lang="en-NZ" dirty="0"/>
              <a:t>game of Go</a:t>
            </a:r>
            <a:r>
              <a:rPr lang="en-NZ" dirty="0" smtClean="0"/>
              <a:t>.</a:t>
            </a:r>
          </a:p>
          <a:p>
            <a:r>
              <a:rPr lang="en-NZ" dirty="0" smtClean="0"/>
              <a:t>No </a:t>
            </a:r>
            <a:r>
              <a:rPr lang="en-NZ" dirty="0"/>
              <a:t>program had ever come close to beating a master of this game, </a:t>
            </a:r>
            <a:r>
              <a:rPr lang="en-NZ" dirty="0" smtClean="0"/>
              <a:t>let alone </a:t>
            </a:r>
            <a:r>
              <a:rPr lang="en-NZ" dirty="0"/>
              <a:t>the world champion. </a:t>
            </a:r>
            <a:endParaRPr lang="en-NZ" dirty="0" smtClean="0"/>
          </a:p>
          <a:p>
            <a:r>
              <a:rPr lang="en-NZ" dirty="0"/>
              <a:t>This occurred in a game that was thought too difficult for machines to learn.</a:t>
            </a:r>
            <a:endParaRPr lang="en-NZ" dirty="0" smtClean="0"/>
          </a:p>
          <a:p>
            <a:r>
              <a:rPr lang="en-NZ" dirty="0" smtClean="0"/>
              <a:t>Today </a:t>
            </a:r>
            <a:r>
              <a:rPr lang="en-NZ" dirty="0"/>
              <a:t>the whole field of RL is boiling with new ideas, </a:t>
            </a:r>
            <a:r>
              <a:rPr lang="en-NZ" dirty="0" smtClean="0"/>
              <a:t>with a </a:t>
            </a:r>
            <a:r>
              <a:rPr lang="en-NZ" dirty="0"/>
              <a:t>wide range of applications. </a:t>
            </a:r>
            <a:endParaRPr lang="en-NZ" dirty="0" smtClean="0"/>
          </a:p>
          <a:p>
            <a:r>
              <a:rPr lang="en-NZ" dirty="0" smtClean="0"/>
              <a:t>DeepMind </a:t>
            </a:r>
            <a:r>
              <a:rPr lang="en-NZ" dirty="0"/>
              <a:t>was bought by Google for over 500 </a:t>
            </a:r>
            <a:r>
              <a:rPr lang="en-NZ" dirty="0" smtClean="0"/>
              <a:t>million dollars </a:t>
            </a:r>
            <a:r>
              <a:rPr lang="en-NZ" dirty="0"/>
              <a:t>in 2014.</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67199" y="3524250"/>
            <a:ext cx="2590800" cy="161925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400" y="3850945"/>
            <a:ext cx="1737989" cy="12925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978" y="1815956"/>
            <a:ext cx="2215243" cy="165204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9928" y="47935"/>
            <a:ext cx="1745342" cy="174534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8400" y="3831895"/>
            <a:ext cx="1449474" cy="1268612"/>
          </a:xfrm>
          <a:prstGeom prst="rect">
            <a:avLst/>
          </a:prstGeom>
        </p:spPr>
      </p:pic>
    </p:spTree>
    <p:extLst>
      <p:ext uri="{BB962C8B-B14F-4D97-AF65-F5344CB8AC3E}">
        <p14:creationId xmlns:p14="http://schemas.microsoft.com/office/powerpoint/2010/main" val="2644024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694" y="-186233"/>
            <a:ext cx="4953000" cy="857250"/>
          </a:xfrm>
        </p:spPr>
        <p:txBody>
          <a:bodyPr>
            <a:normAutofit fontScale="90000"/>
          </a:bodyPr>
          <a:lstStyle/>
          <a:p>
            <a:r>
              <a:rPr lang="en-NZ" dirty="0" smtClean="0"/>
              <a:t>Learning to optimize rewards</a:t>
            </a:r>
            <a:endParaRPr lang="en-NZ" dirty="0"/>
          </a:p>
        </p:txBody>
      </p:sp>
      <p:sp>
        <p:nvSpPr>
          <p:cNvPr id="3" name="Content Placeholder 2"/>
          <p:cNvSpPr>
            <a:spLocks noGrp="1"/>
          </p:cNvSpPr>
          <p:nvPr>
            <p:ph idx="1"/>
          </p:nvPr>
        </p:nvSpPr>
        <p:spPr>
          <a:xfrm>
            <a:off x="76200" y="671017"/>
            <a:ext cx="4343400" cy="1976933"/>
          </a:xfrm>
        </p:spPr>
        <p:txBody>
          <a:bodyPr>
            <a:normAutofit fontScale="70000" lnSpcReduction="20000"/>
          </a:bodyPr>
          <a:lstStyle/>
          <a:p>
            <a:r>
              <a:rPr lang="en-NZ" dirty="0"/>
              <a:t>In Reinforcement Learning, a software agent makes observations and takes </a:t>
            </a:r>
            <a:r>
              <a:rPr lang="en-NZ" dirty="0" smtClean="0"/>
              <a:t>actions within </a:t>
            </a:r>
            <a:r>
              <a:rPr lang="en-NZ" dirty="0"/>
              <a:t>an environment, and in return it receives </a:t>
            </a:r>
            <a:r>
              <a:rPr lang="en-NZ" dirty="0" smtClean="0"/>
              <a:t>rewards (-punishments). </a:t>
            </a:r>
          </a:p>
          <a:p>
            <a:r>
              <a:rPr lang="en-NZ" dirty="0" smtClean="0"/>
              <a:t>Its </a:t>
            </a:r>
            <a:r>
              <a:rPr lang="en-NZ" dirty="0"/>
              <a:t>objective is to learn to </a:t>
            </a:r>
            <a:r>
              <a:rPr lang="en-NZ" dirty="0" smtClean="0"/>
              <a:t>act in </a:t>
            </a:r>
            <a:r>
              <a:rPr lang="en-NZ" dirty="0"/>
              <a:t>a way that will maximize its expected long-term rewards. </a:t>
            </a:r>
            <a:endParaRPr lang="en-NZ" dirty="0" smtClean="0"/>
          </a:p>
          <a:p>
            <a:r>
              <a:rPr lang="en-NZ" b="1" dirty="0" smtClean="0"/>
              <a:t>Huge implications for robotics</a:t>
            </a:r>
            <a:endParaRPr lang="en-NZ" b="1" dirty="0" smtClean="0"/>
          </a:p>
        </p:txBody>
      </p:sp>
      <p:pic>
        <p:nvPicPr>
          <p:cNvPr id="4" name="Picture 3"/>
          <p:cNvPicPr>
            <a:picLocks noChangeAspect="1"/>
          </p:cNvPicPr>
          <p:nvPr/>
        </p:nvPicPr>
        <p:blipFill>
          <a:blip r:embed="rId3"/>
          <a:stretch>
            <a:fillRect/>
          </a:stretch>
        </p:blipFill>
        <p:spPr>
          <a:xfrm>
            <a:off x="170811" y="2810868"/>
            <a:ext cx="4143991" cy="1818282"/>
          </a:xfrm>
          <a:prstGeom prst="rect">
            <a:avLst/>
          </a:prstGeom>
        </p:spPr>
      </p:pic>
      <p:pic>
        <p:nvPicPr>
          <p:cNvPr id="8" name="Picture 7"/>
          <p:cNvPicPr>
            <a:picLocks noChangeAspect="1"/>
          </p:cNvPicPr>
          <p:nvPr/>
        </p:nvPicPr>
        <p:blipFill rotWithShape="1">
          <a:blip r:embed="rId4"/>
          <a:srcRect t="55677"/>
          <a:stretch/>
        </p:blipFill>
        <p:spPr>
          <a:xfrm>
            <a:off x="3886200" y="4080013"/>
            <a:ext cx="2881681" cy="1046415"/>
          </a:xfrm>
          <a:prstGeom prst="rect">
            <a:avLst/>
          </a:prstGeom>
        </p:spPr>
      </p:pic>
      <p:pic>
        <p:nvPicPr>
          <p:cNvPr id="10" name="Picture 9"/>
          <p:cNvPicPr>
            <a:picLocks noChangeAspect="1"/>
          </p:cNvPicPr>
          <p:nvPr/>
        </p:nvPicPr>
        <p:blipFill rotWithShape="1">
          <a:blip r:embed="rId4"/>
          <a:srcRect l="57197" b="44566"/>
          <a:stretch/>
        </p:blipFill>
        <p:spPr>
          <a:xfrm>
            <a:off x="4677120" y="1918445"/>
            <a:ext cx="1939127" cy="2057529"/>
          </a:xfrm>
          <a:prstGeom prst="rect">
            <a:avLst/>
          </a:prstGeom>
        </p:spPr>
      </p:pic>
      <p:pic>
        <p:nvPicPr>
          <p:cNvPr id="9" name="Picture 8"/>
          <p:cNvPicPr>
            <a:picLocks noChangeAspect="1"/>
          </p:cNvPicPr>
          <p:nvPr/>
        </p:nvPicPr>
        <p:blipFill rotWithShape="1">
          <a:blip r:embed="rId4"/>
          <a:srcRect r="43365" b="44065"/>
          <a:stretch/>
        </p:blipFill>
        <p:spPr>
          <a:xfrm>
            <a:off x="4525488" y="0"/>
            <a:ext cx="2242393" cy="1814407"/>
          </a:xfrm>
          <a:prstGeom prst="rect">
            <a:avLst/>
          </a:prstGeom>
        </p:spPr>
      </p:pic>
    </p:spTree>
    <p:extLst>
      <p:ext uri="{BB962C8B-B14F-4D97-AF65-F5344CB8AC3E}">
        <p14:creationId xmlns:p14="http://schemas.microsoft.com/office/powerpoint/2010/main" val="29781698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Policy search</a:t>
            </a:r>
            <a:endParaRPr lang="en-NZ" dirty="0"/>
          </a:p>
        </p:txBody>
      </p:sp>
      <p:sp>
        <p:nvSpPr>
          <p:cNvPr id="3" name="Content Placeholder 2"/>
          <p:cNvSpPr>
            <a:spLocks noGrp="1"/>
          </p:cNvSpPr>
          <p:nvPr>
            <p:ph idx="1"/>
          </p:nvPr>
        </p:nvSpPr>
        <p:spPr>
          <a:xfrm>
            <a:off x="342900" y="895351"/>
            <a:ext cx="6172200" cy="1905000"/>
          </a:xfrm>
        </p:spPr>
        <p:txBody>
          <a:bodyPr>
            <a:normAutofit lnSpcReduction="10000"/>
          </a:bodyPr>
          <a:lstStyle/>
          <a:p>
            <a:r>
              <a:rPr lang="en-NZ" dirty="0"/>
              <a:t>The algorithm used by the software agent to determine its actions is called its policy</a:t>
            </a:r>
            <a:r>
              <a:rPr lang="en-NZ" dirty="0" smtClean="0"/>
              <a:t>. </a:t>
            </a:r>
          </a:p>
          <a:p>
            <a:r>
              <a:rPr lang="en-NZ" dirty="0" smtClean="0"/>
              <a:t>For </a:t>
            </a:r>
            <a:r>
              <a:rPr lang="en-NZ" dirty="0"/>
              <a:t>example, the policy could be a neural network taking observations as inputs </a:t>
            </a:r>
            <a:r>
              <a:rPr lang="en-NZ" dirty="0" smtClean="0"/>
              <a:t>and outputting </a:t>
            </a:r>
            <a:r>
              <a:rPr lang="en-NZ" dirty="0"/>
              <a:t>the action to take</a:t>
            </a:r>
          </a:p>
        </p:txBody>
      </p:sp>
      <p:pic>
        <p:nvPicPr>
          <p:cNvPr id="5" name="Picture 4"/>
          <p:cNvPicPr>
            <a:picLocks noChangeAspect="1"/>
          </p:cNvPicPr>
          <p:nvPr/>
        </p:nvPicPr>
        <p:blipFill>
          <a:blip r:embed="rId2"/>
          <a:stretch>
            <a:fillRect/>
          </a:stretch>
        </p:blipFill>
        <p:spPr>
          <a:xfrm>
            <a:off x="264219" y="2813957"/>
            <a:ext cx="6244943" cy="2151078"/>
          </a:xfrm>
          <a:prstGeom prst="rect">
            <a:avLst/>
          </a:prstGeom>
        </p:spPr>
      </p:pic>
    </p:spTree>
    <p:extLst>
      <p:ext uri="{BB962C8B-B14F-4D97-AF65-F5344CB8AC3E}">
        <p14:creationId xmlns:p14="http://schemas.microsoft.com/office/powerpoint/2010/main" val="36764779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Reinforcement learning- the basics</a:t>
            </a:r>
            <a:endParaRPr lang="en-NZ"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28600" y="1200151"/>
                <a:ext cx="6553200" cy="1933574"/>
              </a:xfrm>
            </p:spPr>
            <p:txBody>
              <a:bodyPr>
                <a:normAutofit fontScale="55000" lnSpcReduction="20000"/>
              </a:bodyPr>
              <a:lstStyle/>
              <a:p>
                <a:r>
                  <a:rPr lang="en-NZ" dirty="0"/>
                  <a:t>Reinforcement learning can be considered the third genre of the machine learning triad – unsupervised learning, supervised learning and reinforcement learning. </a:t>
                </a:r>
                <a:endParaRPr lang="en-NZ" dirty="0" smtClean="0"/>
              </a:p>
              <a:p>
                <a:r>
                  <a:rPr lang="en-NZ" dirty="0" smtClean="0"/>
                  <a:t>In </a:t>
                </a:r>
                <a:r>
                  <a:rPr lang="en-NZ" dirty="0"/>
                  <a:t>supervised learning, we supply the machine learning system with curated </a:t>
                </a:r>
                <a14:m>
                  <m:oMath xmlns:m="http://schemas.openxmlformats.org/officeDocument/2006/math">
                    <m:r>
                      <a:rPr lang="en-NZ" i="1" dirty="0" smtClean="0">
                        <a:latin typeface="Cambria Math" panose="02040503050406030204" pitchFamily="18" charset="0"/>
                      </a:rPr>
                      <m:t>(</m:t>
                    </m:r>
                    <m:r>
                      <a:rPr lang="en-NZ" i="1" dirty="0" smtClean="0">
                        <a:latin typeface="Cambria Math" panose="02040503050406030204" pitchFamily="18" charset="0"/>
                      </a:rPr>
                      <m:t>𝑥</m:t>
                    </m:r>
                    <m:r>
                      <a:rPr lang="en-NZ" i="1" dirty="0" smtClean="0">
                        <a:latin typeface="Cambria Math" panose="02040503050406030204" pitchFamily="18" charset="0"/>
                      </a:rPr>
                      <m:t>, </m:t>
                    </m:r>
                    <m:r>
                      <a:rPr lang="en-NZ" i="1" dirty="0">
                        <a:latin typeface="Cambria Math" panose="02040503050406030204" pitchFamily="18" charset="0"/>
                      </a:rPr>
                      <m:t>𝑦</m:t>
                    </m:r>
                    <m:r>
                      <a:rPr lang="en-NZ" i="1" dirty="0">
                        <a:latin typeface="Cambria Math" panose="02040503050406030204" pitchFamily="18" charset="0"/>
                      </a:rPr>
                      <m:t>)</m:t>
                    </m:r>
                  </m:oMath>
                </a14:m>
                <a:r>
                  <a:rPr lang="en-NZ" dirty="0"/>
                  <a:t> training pairs, where the intention is for the network to learn to map </a:t>
                </a:r>
                <a14:m>
                  <m:oMath xmlns:m="http://schemas.openxmlformats.org/officeDocument/2006/math">
                    <m:r>
                      <a:rPr lang="en-NZ" i="1" dirty="0" smtClean="0">
                        <a:latin typeface="Cambria Math" panose="02040503050406030204" pitchFamily="18" charset="0"/>
                      </a:rPr>
                      <m:t>𝑥</m:t>
                    </m:r>
                  </m:oMath>
                </a14:m>
                <a:r>
                  <a:rPr lang="en-NZ" dirty="0"/>
                  <a:t> to </a:t>
                </a:r>
                <a14:m>
                  <m:oMath xmlns:m="http://schemas.openxmlformats.org/officeDocument/2006/math">
                    <m:r>
                      <a:rPr lang="en-NZ" i="1" dirty="0" smtClean="0">
                        <a:latin typeface="Cambria Math" panose="02040503050406030204" pitchFamily="18" charset="0"/>
                      </a:rPr>
                      <m:t>𝑦</m:t>
                    </m:r>
                  </m:oMath>
                </a14:m>
                <a:r>
                  <a:rPr lang="en-NZ" dirty="0"/>
                  <a:t>. In reinforcement learning, we create an agent which performs actions in an environment and the agent receives various </a:t>
                </a:r>
                <a:r>
                  <a:rPr lang="en-NZ" dirty="0" smtClean="0"/>
                  <a:t>rewards/punishments </a:t>
                </a:r>
                <a:r>
                  <a:rPr lang="en-NZ" dirty="0"/>
                  <a:t>depending on what state it is in when it performs the action. </a:t>
                </a:r>
                <a:endParaRPr lang="en-NZ" dirty="0" smtClean="0"/>
              </a:p>
              <a:p>
                <a:r>
                  <a:rPr lang="en-NZ" dirty="0" smtClean="0"/>
                  <a:t>In </a:t>
                </a:r>
                <a:r>
                  <a:rPr lang="en-NZ" dirty="0"/>
                  <a:t>other words, an agent explores a kind of game, and it is trained by trying to maximize rewards in this game.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28600" y="1200151"/>
                <a:ext cx="6553200" cy="1933574"/>
              </a:xfrm>
              <a:blipFill>
                <a:blip r:embed="rId2"/>
                <a:stretch>
                  <a:fillRect l="-93" t="-1893"/>
                </a:stretch>
              </a:blipFill>
            </p:spPr>
            <p:txBody>
              <a:bodyPr/>
              <a:lstStyle/>
              <a:p>
                <a:r>
                  <a:rPr lang="en-NZ">
                    <a:noFill/>
                  </a:rPr>
                  <a:t> </a:t>
                </a:r>
              </a:p>
            </p:txBody>
          </p:sp>
        </mc:Fallback>
      </mc:AlternateContent>
      <p:pic>
        <p:nvPicPr>
          <p:cNvPr id="4" name="Picture 3"/>
          <p:cNvPicPr>
            <a:picLocks noChangeAspect="1"/>
          </p:cNvPicPr>
          <p:nvPr/>
        </p:nvPicPr>
        <p:blipFill>
          <a:blip r:embed="rId3"/>
          <a:stretch>
            <a:fillRect/>
          </a:stretch>
        </p:blipFill>
        <p:spPr>
          <a:xfrm>
            <a:off x="1614487" y="3133725"/>
            <a:ext cx="3629025" cy="2009775"/>
          </a:xfrm>
          <a:prstGeom prst="rect">
            <a:avLst/>
          </a:prstGeom>
        </p:spPr>
      </p:pic>
    </p:spTree>
    <p:extLst>
      <p:ext uri="{BB962C8B-B14F-4D97-AF65-F5344CB8AC3E}">
        <p14:creationId xmlns:p14="http://schemas.microsoft.com/office/powerpoint/2010/main" val="33741818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33350"/>
            <a:ext cx="6172200" cy="460771"/>
          </a:xfrm>
        </p:spPr>
        <p:txBody>
          <a:bodyPr>
            <a:normAutofit fontScale="90000"/>
          </a:bodyPr>
          <a:lstStyle/>
          <a:p>
            <a:r>
              <a:rPr lang="en-NZ" dirty="0"/>
              <a:t>Reinforcement learning- the basics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0" y="619125"/>
                <a:ext cx="6858000" cy="2514600"/>
              </a:xfrm>
            </p:spPr>
            <p:txBody>
              <a:bodyPr>
                <a:normAutofit fontScale="62500" lnSpcReduction="20000"/>
              </a:bodyPr>
              <a:lstStyle/>
              <a:p>
                <a:r>
                  <a:rPr lang="en-NZ" dirty="0" smtClean="0"/>
                  <a:t>The </a:t>
                </a:r>
                <a:r>
                  <a:rPr lang="en-NZ" dirty="0"/>
                  <a:t>agent performs some action in the environment. An interpreter views this action in the environment, and feeds back an updated state that the agent now resides in, and also the reward for taking this action. </a:t>
                </a:r>
                <a:endParaRPr lang="en-NZ" dirty="0" smtClean="0"/>
              </a:p>
              <a:p>
                <a:r>
                  <a:rPr lang="en-NZ" dirty="0" smtClean="0"/>
                  <a:t>The </a:t>
                </a:r>
                <a:r>
                  <a:rPr lang="en-NZ" dirty="0"/>
                  <a:t>environment is not known by the agent beforehand, but rather it is discovered by the agent taking incremental steps in time. </a:t>
                </a:r>
                <a:endParaRPr lang="en-NZ" dirty="0" smtClean="0"/>
              </a:p>
              <a:p>
                <a:r>
                  <a:rPr lang="en-NZ" dirty="0" smtClean="0"/>
                  <a:t>So</a:t>
                </a:r>
                <a:r>
                  <a:rPr lang="en-NZ" dirty="0"/>
                  <a:t>, for instance, at time </a:t>
                </a:r>
                <a14:m>
                  <m:oMath xmlns:m="http://schemas.openxmlformats.org/officeDocument/2006/math">
                    <m:r>
                      <a:rPr lang="en-NZ" i="1" dirty="0" smtClean="0">
                        <a:latin typeface="Cambria Math" panose="02040503050406030204" pitchFamily="18" charset="0"/>
                      </a:rPr>
                      <m:t>𝑡</m:t>
                    </m:r>
                    <m:r>
                      <a:rPr lang="en-NZ" i="1" dirty="0" smtClean="0">
                        <a:latin typeface="Cambria Math" panose="02040503050406030204" pitchFamily="18" charset="0"/>
                      </a:rPr>
                      <m:t> </m:t>
                    </m:r>
                  </m:oMath>
                </a14:m>
                <a:r>
                  <a:rPr lang="en-NZ" dirty="0"/>
                  <a:t>the agent, in state </a:t>
                </a:r>
                <a14:m>
                  <m:oMath xmlns:m="http://schemas.openxmlformats.org/officeDocument/2006/math">
                    <m:sSub>
                      <m:sSubPr>
                        <m:ctrlPr>
                          <a:rPr lang="en-NZ" i="1" dirty="0" smtClean="0">
                            <a:latin typeface="Cambria Math" panose="02040503050406030204" pitchFamily="18" charset="0"/>
                          </a:rPr>
                        </m:ctrlPr>
                      </m:sSubPr>
                      <m:e>
                        <m:r>
                          <a:rPr lang="en-NZ" b="0" i="1" dirty="0" smtClean="0">
                            <a:latin typeface="Cambria Math" panose="02040503050406030204" pitchFamily="18" charset="0"/>
                          </a:rPr>
                          <m:t>𝑠</m:t>
                        </m:r>
                      </m:e>
                      <m:sub>
                        <m:r>
                          <a:rPr lang="en-NZ" b="0" i="1" dirty="0" smtClean="0">
                            <a:latin typeface="Cambria Math" panose="02040503050406030204" pitchFamily="18" charset="0"/>
                          </a:rPr>
                          <m:t>𝑡</m:t>
                        </m:r>
                      </m:sub>
                    </m:sSub>
                  </m:oMath>
                </a14:m>
                <a:r>
                  <a:rPr lang="en-NZ" dirty="0" smtClean="0"/>
                  <a:t>, may </a:t>
                </a:r>
                <a:r>
                  <a:rPr lang="en-NZ" dirty="0"/>
                  <a:t>take action </a:t>
                </a:r>
                <a14:m>
                  <m:oMath xmlns:m="http://schemas.openxmlformats.org/officeDocument/2006/math">
                    <m:r>
                      <a:rPr lang="en-NZ" i="1" dirty="0" smtClean="0">
                        <a:latin typeface="Cambria Math" panose="02040503050406030204" pitchFamily="18" charset="0"/>
                      </a:rPr>
                      <m:t>𝑎</m:t>
                    </m:r>
                  </m:oMath>
                </a14:m>
                <a:r>
                  <a:rPr lang="en-NZ" dirty="0"/>
                  <a:t>. This results in a new state </a:t>
                </a:r>
                <a14:m>
                  <m:oMath xmlns:m="http://schemas.openxmlformats.org/officeDocument/2006/math">
                    <m:sSub>
                      <m:sSubPr>
                        <m:ctrlPr>
                          <a:rPr lang="en-NZ" i="1" smtClean="0">
                            <a:latin typeface="Cambria Math" panose="02040503050406030204" pitchFamily="18" charset="0"/>
                          </a:rPr>
                        </m:ctrlPr>
                      </m:sSubPr>
                      <m:e>
                        <m:r>
                          <a:rPr lang="en-NZ" b="0" i="1" smtClean="0">
                            <a:latin typeface="Cambria Math" panose="02040503050406030204" pitchFamily="18" charset="0"/>
                          </a:rPr>
                          <m:t>𝑠</m:t>
                        </m:r>
                      </m:e>
                      <m:sub>
                        <m:r>
                          <a:rPr lang="en-NZ" b="0" i="1" smtClean="0">
                            <a:latin typeface="Cambria Math" panose="02040503050406030204" pitchFamily="18" charset="0"/>
                          </a:rPr>
                          <m:t>𝑡</m:t>
                        </m:r>
                        <m:r>
                          <a:rPr lang="en-NZ" b="0" i="1" smtClean="0">
                            <a:latin typeface="Cambria Math" panose="02040503050406030204" pitchFamily="18" charset="0"/>
                          </a:rPr>
                          <m:t>+1</m:t>
                        </m:r>
                      </m:sub>
                    </m:sSub>
                  </m:oMath>
                </a14:m>
                <a:r>
                  <a:rPr lang="en-NZ" dirty="0"/>
                  <a:t> </a:t>
                </a:r>
                <a:r>
                  <a:rPr lang="en-NZ" dirty="0" smtClean="0"/>
                  <a:t>and </a:t>
                </a:r>
                <a:r>
                  <a:rPr lang="en-NZ" dirty="0"/>
                  <a:t>a reward </a:t>
                </a:r>
                <a14:m>
                  <m:oMath xmlns:m="http://schemas.openxmlformats.org/officeDocument/2006/math">
                    <m:r>
                      <a:rPr lang="en-NZ" i="1" dirty="0" smtClean="0">
                        <a:latin typeface="Cambria Math" panose="02040503050406030204" pitchFamily="18" charset="0"/>
                      </a:rPr>
                      <m:t>𝑟</m:t>
                    </m:r>
                  </m:oMath>
                </a14:m>
                <a:r>
                  <a:rPr lang="en-NZ" dirty="0"/>
                  <a:t>. </a:t>
                </a:r>
                <a:endParaRPr lang="en-NZ" dirty="0" smtClean="0"/>
              </a:p>
              <a:p>
                <a:r>
                  <a:rPr lang="en-NZ" dirty="0" smtClean="0"/>
                  <a:t>This </a:t>
                </a:r>
                <a:r>
                  <a:rPr lang="en-NZ" dirty="0"/>
                  <a:t>reward can be a positive real number, zero, or a negative real number. </a:t>
                </a:r>
                <a:endParaRPr lang="en-NZ" dirty="0" smtClean="0"/>
              </a:p>
              <a:p>
                <a:r>
                  <a:rPr lang="en-NZ" dirty="0" smtClean="0"/>
                  <a:t>It </a:t>
                </a:r>
                <a:r>
                  <a:rPr lang="en-NZ" dirty="0"/>
                  <a:t>is the goal of the agent to learn which state dependent action to take which maximizes its rewards. </a:t>
                </a:r>
                <a:endParaRPr lang="en-NZ" dirty="0" smtClean="0"/>
              </a:p>
              <a:p>
                <a:r>
                  <a:rPr lang="en-NZ" dirty="0" smtClean="0"/>
                  <a:t>The </a:t>
                </a:r>
                <a:r>
                  <a:rPr lang="en-NZ" dirty="0"/>
                  <a:t>way which the agent optimally learns is the subject of reinforcement learning theory and methodologies.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0" y="619125"/>
                <a:ext cx="6858000" cy="2514600"/>
              </a:xfrm>
              <a:blipFill>
                <a:blip r:embed="rId2"/>
                <a:stretch>
                  <a:fillRect l="-267" t="-2184" r="-356" b="-2913"/>
                </a:stretch>
              </a:blipFill>
            </p:spPr>
            <p:txBody>
              <a:bodyPr/>
              <a:lstStyle/>
              <a:p>
                <a:r>
                  <a:rPr lang="en-NZ">
                    <a:noFill/>
                  </a:rPr>
                  <a:t> </a:t>
                </a:r>
              </a:p>
            </p:txBody>
          </p:sp>
        </mc:Fallback>
      </mc:AlternateContent>
      <p:pic>
        <p:nvPicPr>
          <p:cNvPr id="4" name="Picture 3"/>
          <p:cNvPicPr>
            <a:picLocks noChangeAspect="1"/>
          </p:cNvPicPr>
          <p:nvPr/>
        </p:nvPicPr>
        <p:blipFill>
          <a:blip r:embed="rId3"/>
          <a:stretch>
            <a:fillRect/>
          </a:stretch>
        </p:blipFill>
        <p:spPr>
          <a:xfrm>
            <a:off x="1614487" y="3133725"/>
            <a:ext cx="3629025" cy="2009775"/>
          </a:xfrm>
          <a:prstGeom prst="rect">
            <a:avLst/>
          </a:prstGeom>
        </p:spPr>
      </p:pic>
    </p:spTree>
    <p:extLst>
      <p:ext uri="{BB962C8B-B14F-4D97-AF65-F5344CB8AC3E}">
        <p14:creationId xmlns:p14="http://schemas.microsoft.com/office/powerpoint/2010/main" val="41046558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14" y="205979"/>
            <a:ext cx="3314700" cy="689371"/>
          </a:xfrm>
        </p:spPr>
        <p:txBody>
          <a:bodyPr>
            <a:normAutofit fontScale="90000"/>
          </a:bodyPr>
          <a:lstStyle/>
          <a:p>
            <a:r>
              <a:rPr lang="en-NZ" dirty="0" smtClean="0"/>
              <a:t>Introduction to </a:t>
            </a:r>
            <a:r>
              <a:rPr lang="en-NZ" dirty="0" err="1" smtClean="0"/>
              <a:t>OpenAI</a:t>
            </a:r>
            <a:r>
              <a:rPr lang="en-NZ" dirty="0" smtClean="0"/>
              <a:t> Gym</a:t>
            </a:r>
            <a:endParaRPr lang="en-NZ" dirty="0"/>
          </a:p>
        </p:txBody>
      </p:sp>
      <p:sp>
        <p:nvSpPr>
          <p:cNvPr id="3" name="Content Placeholder 2"/>
          <p:cNvSpPr>
            <a:spLocks noGrp="1"/>
          </p:cNvSpPr>
          <p:nvPr>
            <p:ph idx="1"/>
          </p:nvPr>
        </p:nvSpPr>
        <p:spPr>
          <a:xfrm>
            <a:off x="35314" y="1200150"/>
            <a:ext cx="3924300" cy="3394472"/>
          </a:xfrm>
        </p:spPr>
        <p:txBody>
          <a:bodyPr>
            <a:normAutofit fontScale="47500" lnSpcReduction="20000"/>
          </a:bodyPr>
          <a:lstStyle/>
          <a:p>
            <a:r>
              <a:rPr lang="en-NZ" dirty="0"/>
              <a:t>One of the challenges of Reinforcement Learning is that in order to train an agent</a:t>
            </a:r>
            <a:r>
              <a:rPr lang="en-NZ" dirty="0" smtClean="0"/>
              <a:t>, you </a:t>
            </a:r>
            <a:r>
              <a:rPr lang="en-NZ" dirty="0"/>
              <a:t>first need to have a working environment. </a:t>
            </a:r>
            <a:endParaRPr lang="en-NZ" dirty="0" smtClean="0"/>
          </a:p>
          <a:p>
            <a:r>
              <a:rPr lang="en-NZ" dirty="0" smtClean="0"/>
              <a:t>If </a:t>
            </a:r>
            <a:r>
              <a:rPr lang="en-NZ" dirty="0"/>
              <a:t>you want to program an agent </a:t>
            </a:r>
            <a:r>
              <a:rPr lang="en-NZ" dirty="0" smtClean="0"/>
              <a:t>that will </a:t>
            </a:r>
            <a:r>
              <a:rPr lang="en-NZ" dirty="0"/>
              <a:t>learn to play an Atari game, you will need an Atari game simulator. </a:t>
            </a:r>
            <a:endParaRPr lang="en-NZ" dirty="0" smtClean="0"/>
          </a:p>
          <a:p>
            <a:r>
              <a:rPr lang="en-NZ" dirty="0" smtClean="0"/>
              <a:t>If </a:t>
            </a:r>
            <a:r>
              <a:rPr lang="en-NZ" dirty="0"/>
              <a:t>you want </a:t>
            </a:r>
            <a:r>
              <a:rPr lang="en-NZ" dirty="0" smtClean="0"/>
              <a:t>to program </a:t>
            </a:r>
            <a:r>
              <a:rPr lang="en-NZ" dirty="0"/>
              <a:t>a walking robot, then the environment is the real world and you can </a:t>
            </a:r>
            <a:r>
              <a:rPr lang="en-NZ" dirty="0" smtClean="0"/>
              <a:t>directly train </a:t>
            </a:r>
            <a:r>
              <a:rPr lang="en-NZ" dirty="0"/>
              <a:t>your robot in that environment, </a:t>
            </a:r>
            <a:endParaRPr lang="en-NZ" dirty="0" smtClean="0"/>
          </a:p>
          <a:p>
            <a:r>
              <a:rPr lang="en-NZ" dirty="0" smtClean="0"/>
              <a:t>But </a:t>
            </a:r>
            <a:r>
              <a:rPr lang="en-NZ" dirty="0"/>
              <a:t>this has its limits: if the robot falls off a cliff</a:t>
            </a:r>
            <a:r>
              <a:rPr lang="en-NZ" dirty="0" smtClean="0"/>
              <a:t>, you </a:t>
            </a:r>
            <a:r>
              <a:rPr lang="en-NZ" dirty="0"/>
              <a:t>can’t just click “undo.” </a:t>
            </a:r>
            <a:endParaRPr lang="en-NZ" dirty="0" smtClean="0"/>
          </a:p>
          <a:p>
            <a:r>
              <a:rPr lang="en-NZ" dirty="0" smtClean="0"/>
              <a:t>You </a:t>
            </a:r>
            <a:r>
              <a:rPr lang="en-NZ" dirty="0"/>
              <a:t>can’t speed up time either; adding more </a:t>
            </a:r>
            <a:r>
              <a:rPr lang="en-NZ" dirty="0" smtClean="0"/>
              <a:t>computing power </a:t>
            </a:r>
            <a:r>
              <a:rPr lang="en-NZ" dirty="0"/>
              <a:t>won’t make the robot move any faster. </a:t>
            </a:r>
            <a:endParaRPr lang="en-NZ" dirty="0" smtClean="0"/>
          </a:p>
          <a:p>
            <a:r>
              <a:rPr lang="en-NZ" dirty="0" smtClean="0"/>
              <a:t>And </a:t>
            </a:r>
            <a:r>
              <a:rPr lang="en-NZ" dirty="0"/>
              <a:t>it’s generally too expensive to </a:t>
            </a:r>
            <a:r>
              <a:rPr lang="en-NZ" dirty="0" smtClean="0"/>
              <a:t>train 1,000 </a:t>
            </a:r>
            <a:r>
              <a:rPr lang="en-NZ" dirty="0"/>
              <a:t>robots in parallel. </a:t>
            </a:r>
            <a:endParaRPr lang="en-NZ" dirty="0" smtClean="0"/>
          </a:p>
          <a:p>
            <a:r>
              <a:rPr lang="en-NZ" dirty="0" smtClean="0"/>
              <a:t>In </a:t>
            </a:r>
            <a:r>
              <a:rPr lang="en-NZ" dirty="0"/>
              <a:t>short, training is hard and slow in the real world, so </a:t>
            </a:r>
            <a:r>
              <a:rPr lang="en-NZ" dirty="0" smtClean="0"/>
              <a:t>you generally </a:t>
            </a:r>
            <a:r>
              <a:rPr lang="en-NZ" dirty="0"/>
              <a:t>need a simulated environment at least to bootstrap </a:t>
            </a:r>
            <a:r>
              <a:rPr lang="en-NZ" dirty="0" smtClean="0"/>
              <a:t>training</a:t>
            </a:r>
          </a:p>
          <a:p>
            <a:r>
              <a:rPr lang="en-NZ" dirty="0" err="1">
                <a:hlinkClick r:id="rId3"/>
              </a:rPr>
              <a:t>OpenAI</a:t>
            </a:r>
            <a:r>
              <a:rPr lang="en-NZ" dirty="0"/>
              <a:t> </a:t>
            </a:r>
            <a:r>
              <a:rPr lang="en-NZ" dirty="0" smtClean="0"/>
              <a:t>gym </a:t>
            </a:r>
            <a:r>
              <a:rPr lang="en-NZ" dirty="0"/>
              <a:t>is a toolkit that provides a wide variety of simulated environments</a:t>
            </a:r>
          </a:p>
          <a:p>
            <a:r>
              <a:rPr lang="en-NZ" dirty="0"/>
              <a:t>(Atari games, board games, 2D and 3D physical simulations, and so on), so you can</a:t>
            </a:r>
          </a:p>
          <a:p>
            <a:r>
              <a:rPr lang="en-NZ" dirty="0"/>
              <a:t>train agents, compare them, or develop new RL algorithms.</a:t>
            </a:r>
          </a:p>
        </p:txBody>
      </p:sp>
      <p:pic>
        <p:nvPicPr>
          <p:cNvPr id="4" name="Picture 3"/>
          <p:cNvPicPr>
            <a:picLocks noChangeAspect="1"/>
          </p:cNvPicPr>
          <p:nvPr/>
        </p:nvPicPr>
        <p:blipFill>
          <a:blip r:embed="rId4"/>
          <a:stretch>
            <a:fillRect/>
          </a:stretch>
        </p:blipFill>
        <p:spPr>
          <a:xfrm>
            <a:off x="5486400" y="114300"/>
            <a:ext cx="1197364" cy="1562100"/>
          </a:xfrm>
          <a:prstGeom prst="rect">
            <a:avLst/>
          </a:prstGeom>
        </p:spPr>
      </p:pic>
      <p:pic>
        <p:nvPicPr>
          <p:cNvPr id="5" name="Picture 4"/>
          <p:cNvPicPr>
            <a:picLocks noChangeAspect="1"/>
          </p:cNvPicPr>
          <p:nvPr/>
        </p:nvPicPr>
        <p:blipFill rotWithShape="1">
          <a:blip r:embed="rId5"/>
          <a:srcRect t="36850" b="5555"/>
          <a:stretch/>
        </p:blipFill>
        <p:spPr>
          <a:xfrm>
            <a:off x="5259799" y="1887257"/>
            <a:ext cx="1434870" cy="619806"/>
          </a:xfrm>
          <a:prstGeom prst="rect">
            <a:avLst/>
          </a:prstGeom>
          <a:ln>
            <a:solidFill>
              <a:schemeClr val="tx1"/>
            </a:solidFill>
          </a:ln>
        </p:spPr>
      </p:pic>
      <p:pic>
        <p:nvPicPr>
          <p:cNvPr id="6" name="Picture 5"/>
          <p:cNvPicPr>
            <a:picLocks noChangeAspect="1"/>
          </p:cNvPicPr>
          <p:nvPr/>
        </p:nvPicPr>
        <p:blipFill rotWithShape="1">
          <a:blip r:embed="rId6"/>
          <a:srcRect l="37445"/>
          <a:stretch/>
        </p:blipFill>
        <p:spPr>
          <a:xfrm>
            <a:off x="4014417" y="1654821"/>
            <a:ext cx="1132082" cy="1012119"/>
          </a:xfrm>
          <a:prstGeom prst="rect">
            <a:avLst/>
          </a:prstGeom>
        </p:spPr>
      </p:pic>
      <p:pic>
        <p:nvPicPr>
          <p:cNvPr id="7" name="Picture 6"/>
          <p:cNvPicPr>
            <a:picLocks noChangeAspect="1"/>
          </p:cNvPicPr>
          <p:nvPr/>
        </p:nvPicPr>
        <p:blipFill rotWithShape="1">
          <a:blip r:embed="rId7"/>
          <a:srcRect l="17663" t="18830" r="33766"/>
          <a:stretch/>
        </p:blipFill>
        <p:spPr>
          <a:xfrm>
            <a:off x="3726596" y="114300"/>
            <a:ext cx="1533203" cy="1441253"/>
          </a:xfrm>
          <a:prstGeom prst="rect">
            <a:avLst/>
          </a:prstGeom>
        </p:spPr>
      </p:pic>
      <p:pic>
        <p:nvPicPr>
          <p:cNvPr id="8" name="Picture 7"/>
          <p:cNvPicPr>
            <a:picLocks noChangeAspect="1"/>
          </p:cNvPicPr>
          <p:nvPr/>
        </p:nvPicPr>
        <p:blipFill rotWithShape="1">
          <a:blip r:embed="rId8"/>
          <a:srcRect t="28799"/>
          <a:stretch/>
        </p:blipFill>
        <p:spPr>
          <a:xfrm>
            <a:off x="4826198" y="2766208"/>
            <a:ext cx="1857566" cy="738760"/>
          </a:xfrm>
          <a:prstGeom prst="rect">
            <a:avLst/>
          </a:prstGeom>
        </p:spPr>
      </p:pic>
      <p:pic>
        <p:nvPicPr>
          <p:cNvPr id="9" name="Picture 8"/>
          <p:cNvPicPr>
            <a:picLocks noChangeAspect="1"/>
          </p:cNvPicPr>
          <p:nvPr/>
        </p:nvPicPr>
        <p:blipFill>
          <a:blip r:embed="rId9"/>
          <a:stretch>
            <a:fillRect/>
          </a:stretch>
        </p:blipFill>
        <p:spPr>
          <a:xfrm>
            <a:off x="4034459" y="3580567"/>
            <a:ext cx="2671096" cy="1502492"/>
          </a:xfrm>
          <a:prstGeom prst="rect">
            <a:avLst/>
          </a:prstGeom>
        </p:spPr>
      </p:pic>
    </p:spTree>
    <p:extLst>
      <p:ext uri="{BB962C8B-B14F-4D97-AF65-F5344CB8AC3E}">
        <p14:creationId xmlns:p14="http://schemas.microsoft.com/office/powerpoint/2010/main" val="496622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041" y="0"/>
            <a:ext cx="6172200" cy="445295"/>
          </a:xfrm>
        </p:spPr>
        <p:txBody>
          <a:bodyPr>
            <a:normAutofit fontScale="90000"/>
          </a:bodyPr>
          <a:lstStyle/>
          <a:p>
            <a:r>
              <a:rPr lang="en-NZ" dirty="0"/>
              <a:t>Open AI Gym </a:t>
            </a:r>
            <a:r>
              <a:rPr lang="en-NZ" dirty="0" err="1" smtClean="0"/>
              <a:t>Nchain</a:t>
            </a:r>
            <a:r>
              <a:rPr lang="en-NZ" dirty="0" smtClean="0"/>
              <a:t> environment</a:t>
            </a:r>
            <a:endParaRPr lang="en-NZ" dirty="0"/>
          </a:p>
        </p:txBody>
      </p:sp>
      <p:sp>
        <p:nvSpPr>
          <p:cNvPr id="3" name="Content Placeholder 2"/>
          <p:cNvSpPr>
            <a:spLocks noGrp="1"/>
          </p:cNvSpPr>
          <p:nvPr>
            <p:ph idx="1"/>
          </p:nvPr>
        </p:nvSpPr>
        <p:spPr>
          <a:xfrm>
            <a:off x="342900" y="514351"/>
            <a:ext cx="6172200" cy="2895600"/>
          </a:xfrm>
        </p:spPr>
        <p:txBody>
          <a:bodyPr>
            <a:normAutofit fontScale="62500" lnSpcReduction="20000"/>
          </a:bodyPr>
          <a:lstStyle/>
          <a:p>
            <a:r>
              <a:rPr lang="en-NZ" dirty="0"/>
              <a:t>The </a:t>
            </a:r>
            <a:r>
              <a:rPr lang="en-NZ" dirty="0" err="1"/>
              <a:t>NChain</a:t>
            </a:r>
            <a:r>
              <a:rPr lang="en-NZ" dirty="0"/>
              <a:t> example on Open AI Gym is a simple 5 state environment. </a:t>
            </a:r>
            <a:endParaRPr lang="en-NZ" dirty="0" smtClean="0"/>
          </a:p>
          <a:p>
            <a:r>
              <a:rPr lang="en-NZ" dirty="0" smtClean="0"/>
              <a:t>There </a:t>
            </a:r>
            <a:r>
              <a:rPr lang="en-NZ" dirty="0"/>
              <a:t>are two possible actions in each state, move forward (action 0) and move backwards (action 1). </a:t>
            </a:r>
            <a:endParaRPr lang="en-NZ" dirty="0" smtClean="0"/>
          </a:p>
          <a:p>
            <a:r>
              <a:rPr lang="en-NZ" dirty="0" smtClean="0"/>
              <a:t>When </a:t>
            </a:r>
            <a:r>
              <a:rPr lang="en-NZ" dirty="0"/>
              <a:t>action 1 is taken, i.e. move backwards, there is an immediate reward of 2 given to the agent – and the agent is returned to state 0 (back to the beginning of the chain). However, when a move forward action is taken (action 0), there is no immediate reward until state 4. When the agent moves forward while in state 4, a reward of 10 is received by the agent. </a:t>
            </a:r>
            <a:endParaRPr lang="en-NZ" dirty="0" smtClean="0"/>
          </a:p>
          <a:p>
            <a:r>
              <a:rPr lang="en-NZ" dirty="0" smtClean="0"/>
              <a:t>The </a:t>
            </a:r>
            <a:r>
              <a:rPr lang="en-NZ" dirty="0"/>
              <a:t>agent stays in state 4 at this point also, so the reward can be repeated. </a:t>
            </a:r>
            <a:endParaRPr lang="en-NZ" dirty="0" smtClean="0"/>
          </a:p>
          <a:p>
            <a:r>
              <a:rPr lang="en-NZ" dirty="0" smtClean="0"/>
              <a:t>There </a:t>
            </a:r>
            <a:r>
              <a:rPr lang="en-NZ" dirty="0"/>
              <a:t>is also a random chance that the agent’s action is “flipped” by the environment (i.e. an action 0 is flipped to an action 1 and vice versa). </a:t>
            </a:r>
          </a:p>
        </p:txBody>
      </p:sp>
      <p:pic>
        <p:nvPicPr>
          <p:cNvPr id="4" name="Picture 3"/>
          <p:cNvPicPr>
            <a:picLocks noChangeAspect="1"/>
          </p:cNvPicPr>
          <p:nvPr/>
        </p:nvPicPr>
        <p:blipFill>
          <a:blip r:embed="rId2"/>
          <a:stretch>
            <a:fillRect/>
          </a:stretch>
        </p:blipFill>
        <p:spPr>
          <a:xfrm>
            <a:off x="228600" y="3101578"/>
            <a:ext cx="6400800" cy="2041922"/>
          </a:xfrm>
          <a:prstGeom prst="rect">
            <a:avLst/>
          </a:prstGeom>
        </p:spPr>
      </p:pic>
    </p:spTree>
    <p:extLst>
      <p:ext uri="{BB962C8B-B14F-4D97-AF65-F5344CB8AC3E}">
        <p14:creationId xmlns:p14="http://schemas.microsoft.com/office/powerpoint/2010/main" val="148618074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VIOUS_ACTIVE_SLIDE" val="399"/>
</p:tagLst>
</file>

<file path=ppt/theme/theme1.xml><?xml version="1.0" encoding="utf-8"?>
<a:theme xmlns:a="http://schemas.openxmlformats.org/drawingml/2006/main" name="1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3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4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Template>
  <TotalTime>7370</TotalTime>
  <Words>3793</Words>
  <Application>Microsoft Office PowerPoint</Application>
  <PresentationFormat>Custom</PresentationFormat>
  <Paragraphs>193</Paragraphs>
  <Slides>27</Slides>
  <Notes>7</Notes>
  <HiddenSlides>0</HiddenSlides>
  <MMClips>0</MMClips>
  <ScaleCrop>false</ScaleCrop>
  <HeadingPairs>
    <vt:vector size="6" baseType="variant">
      <vt:variant>
        <vt:lpstr>Fonts Used</vt:lpstr>
      </vt:variant>
      <vt:variant>
        <vt:i4>3</vt:i4>
      </vt:variant>
      <vt:variant>
        <vt:lpstr>Theme</vt:lpstr>
      </vt:variant>
      <vt:variant>
        <vt:i4>6</vt:i4>
      </vt:variant>
      <vt:variant>
        <vt:lpstr>Slide Titles</vt:lpstr>
      </vt:variant>
      <vt:variant>
        <vt:i4>27</vt:i4>
      </vt:variant>
    </vt:vector>
  </HeadingPairs>
  <TitlesOfParts>
    <vt:vector size="36" baseType="lpstr">
      <vt:lpstr>Arial</vt:lpstr>
      <vt:lpstr>Calibri</vt:lpstr>
      <vt:lpstr>Cambria Math</vt:lpstr>
      <vt:lpstr>1_Lecture</vt:lpstr>
      <vt:lpstr>2_Office Theme</vt:lpstr>
      <vt:lpstr>3_Office Theme</vt:lpstr>
      <vt:lpstr>2_Lecture</vt:lpstr>
      <vt:lpstr>3_Lecture</vt:lpstr>
      <vt:lpstr>4_Lecture</vt:lpstr>
      <vt:lpstr>PowerPoint Presentation</vt:lpstr>
      <vt:lpstr>PowerPoint Presentation</vt:lpstr>
      <vt:lpstr>Introduction</vt:lpstr>
      <vt:lpstr>Learning to optimize rewards</vt:lpstr>
      <vt:lpstr>Policy search</vt:lpstr>
      <vt:lpstr>Reinforcement learning- the basics</vt:lpstr>
      <vt:lpstr>Reinforcement learning- the basics</vt:lpstr>
      <vt:lpstr>Introduction to OpenAI Gym</vt:lpstr>
      <vt:lpstr>Open AI Gym Nchain environment</vt:lpstr>
      <vt:lpstr>Nchain environment</vt:lpstr>
      <vt:lpstr>A first naive heuristic for reinforcement learning</vt:lpstr>
      <vt:lpstr>Reward table</vt:lpstr>
      <vt:lpstr>Reward table</vt:lpstr>
      <vt:lpstr>Delayed rewards (i.e. future time orientation)</vt:lpstr>
      <vt:lpstr>The marshmallow test</vt:lpstr>
      <vt:lpstr>Delayed reward reinforcement learning</vt:lpstr>
      <vt:lpstr>Q – learning algorithm</vt:lpstr>
      <vt:lpstr>Rewards leaking</vt:lpstr>
      <vt:lpstr>The limitations of not exploring enough</vt:lpstr>
      <vt:lpstr>Exploration versus exploitation</vt:lpstr>
      <vt:lpstr>Q learning with ϵ-greedy action selection</vt:lpstr>
      <vt:lpstr>Finally! A working implementation of reinforcement learning</vt:lpstr>
      <vt:lpstr>Where do neural networks fit in all this?</vt:lpstr>
      <vt:lpstr>Neural network architecture for reinforcement learning</vt:lpstr>
      <vt:lpstr>Building this network is easy in Keras</vt:lpstr>
      <vt:lpstr>To sum up</vt:lpstr>
      <vt:lpstr>Practical: The CartPole 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Programming</dc:title>
  <dc:creator>OpenClassroom</dc:creator>
  <cp:lastModifiedBy>David Rozado</cp:lastModifiedBy>
  <cp:revision>439</cp:revision>
  <cp:lastPrinted>2019-05-27T05:16:54Z</cp:lastPrinted>
  <dcterms:created xsi:type="dcterms:W3CDTF">2010-07-08T21:59:02Z</dcterms:created>
  <dcterms:modified xsi:type="dcterms:W3CDTF">2019-05-28T04:10:54Z</dcterms:modified>
</cp:coreProperties>
</file>